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F_789B486F.xml" ContentType="application/vnd.ms-powerpoint.comments+xml"/>
  <Override PartName="/ppt/comments/modernComment_110_18BE6B5.xml" ContentType="application/vnd.ms-powerpoint.comments+xml"/>
  <Override PartName="/ppt/comments/modernComment_10E_C3A39EBA.xml" ContentType="application/vnd.ms-powerpoint.comments+xml"/>
  <Override PartName="/ppt/comments/modernComment_10C_38D3F007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1B_8FA2591A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35"/>
  </p:notesMasterIdLst>
  <p:sldIdLst>
    <p:sldId id="262" r:id="rId5"/>
    <p:sldId id="256" r:id="rId6"/>
    <p:sldId id="258" r:id="rId7"/>
    <p:sldId id="260" r:id="rId8"/>
    <p:sldId id="271" r:id="rId9"/>
    <p:sldId id="272" r:id="rId10"/>
    <p:sldId id="270" r:id="rId11"/>
    <p:sldId id="268" r:id="rId12"/>
    <p:sldId id="273" r:id="rId13"/>
    <p:sldId id="291" r:id="rId14"/>
    <p:sldId id="292" r:id="rId15"/>
    <p:sldId id="293" r:id="rId16"/>
    <p:sldId id="294" r:id="rId17"/>
    <p:sldId id="295" r:id="rId18"/>
    <p:sldId id="275" r:id="rId19"/>
    <p:sldId id="276" r:id="rId20"/>
    <p:sldId id="277" r:id="rId21"/>
    <p:sldId id="278" r:id="rId22"/>
    <p:sldId id="290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8" r:id="rId32"/>
    <p:sldId id="289" r:id="rId33"/>
    <p:sldId id="265" r:id="rId34"/>
  </p:sldIdLst>
  <p:sldSz cx="18288000" cy="10287000"/>
  <p:notesSz cx="6858000" cy="9144000"/>
  <p:embeddedFontLst>
    <p:embeddedFont>
      <p:font typeface="Bebas Neue Cyrillic" panose="020B0604020202020204" charset="0"/>
      <p:regular r:id="rId36"/>
    </p:embeddedFont>
    <p:embeddedFont>
      <p:font typeface="Open Sans Bold" panose="020B0604020202020204" charset="0"/>
      <p:regular r:id="rId37"/>
      <p:bold r:id="rId38"/>
    </p:embeddedFont>
    <p:embeddedFont>
      <p:font typeface="Poppins" panose="00000500000000000000" pitchFamily="2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B657E8-17BC-6618-3E93-EFE7DEF2A637}" name="gebeled.wwi23" initials="ge" userId="S::gebeled.wwi23@student.dhbw-heidenheim.de::4d1a5b1f-1630-488d-bbe4-053b94c625e4" providerId="AD"/>
  <p188:author id="{96ADC8EF-2F7F-B3ED-9F39-A296E4200F51}" name="midlers.wwi23" initials="SM" userId="S::midlers.wwi23@student.dhbw-heidenheim.de::60adea24-30e2-4e16-b201-7428a1a1d8c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9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5725F8-F8E2-FCA9-C98C-5113003FABFE}" v="310" dt="2025-09-14T14:12:10.198"/>
    <p1510:client id="{6FF417B6-9A5D-4F16-87D0-ACEF9CCA739D}" v="1300" dt="2025-09-14T19:34:42.925"/>
    <p1510:client id="{795E7B7E-DE55-0E47-AE5B-0136F72A0D8C}" v="177" dt="2025-09-14T17:13:43.409"/>
    <p1510:client id="{94CC09DF-02DE-101A-E6F4-1D064D64E313}" v="98" dt="2025-09-14T19:29:38.910"/>
    <p1510:client id="{BC4FDCA2-54E3-A15A-64AB-FBAE79E9791A}" v="2029" dt="2025-09-14T19:31:22.1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7" d="100"/>
          <a:sy n="37" d="100"/>
        </p:scale>
        <p:origin x="988" y="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4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6.fntdata"/></Relationships>
</file>

<file path=ppt/comments/modernComment_10C_38D3F0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BCC639F-6502-41BA-87D1-F28A40E8C121}" authorId="{3BB657E8-17BC-6618-3E93-EFE7DEF2A637}" status="resolved" created="2025-09-14T11:23:52.338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953413639" sldId="268"/>
      <ac:spMk id="73" creationId="{BBA54ACC-A56E-87E2-6ECA-E2D02B8A390F}"/>
      <ac:txMk cp="0">
        <ac:context len="46" hash="3877004540"/>
      </ac:txMk>
    </ac:txMkLst>
    <p188:pos x="2193551" y="134470"/>
    <p188:txBody>
      <a:bodyPr/>
      <a:lstStyle/>
      <a:p>
        <a:r>
          <a:rPr lang="de-DE"/>
          <a:t>Das vielleicht auch in einen blauen Kasten</a:t>
        </a:r>
      </a:p>
    </p188:txBody>
  </p188:cm>
</p188:cmLst>
</file>

<file path=ppt/comments/modernComment_10E_C3A39E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F48E06-CBC4-4EF1-8FEF-9E6CE721FF4B}" authorId="{3BB657E8-17BC-6618-3E93-EFE7DEF2A637}" status="resolved" created="2025-09-14T11:23:26.759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282280122" sldId="270"/>
      <ac:picMk id="9" creationId="{D1E72E29-AC09-D762-86D9-8C3362BCB532}"/>
    </ac:deMkLst>
    <p188:txBody>
      <a:bodyPr/>
      <a:lstStyle/>
      <a:p>
        <a:r>
          <a:rPr lang="de-DE"/>
          <a:t>Das kann man so nicht drauf zun, brauchen neuen Screenshot</a:t>
        </a:r>
      </a:p>
    </p188:txBody>
  </p188:cm>
  <p188:cm id="{2E240331-8E64-4890-9201-E277E9A1ACE1}" authorId="{3BB657E8-17BC-6618-3E93-EFE7DEF2A637}" status="resolved" created="2025-09-14T12:10:04.427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82280122" sldId="270"/>
      <ac:spMk id="27" creationId="{C08428AF-8542-8872-854A-299D8B26CD55}"/>
      <ac:txMk cp="17" len="45">
        <ac:context len="126" hash="3808104967"/>
      </ac:txMk>
    </ac:txMkLst>
    <p188:pos x="6840415" y="808892"/>
    <p188:txBody>
      <a:bodyPr/>
      <a:lstStyle/>
      <a:p>
        <a:r>
          <a:rPr lang="de-DE"/>
          <a:t>Hier technischer Hintergrund</a:t>
        </a:r>
      </a:p>
    </p188:txBody>
  </p188:cm>
</p188:cmLst>
</file>

<file path=ppt/comments/modernComment_10F_789B486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461FD6-F92C-4592-A1CA-7917CAAD76C3}" authorId="{3BB657E8-17BC-6618-3E93-EFE7DEF2A637}" status="resolved" created="2025-09-14T11:22:27.515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023442543" sldId="271"/>
      <ac:picMk id="2050" creationId="{4B32330B-5A05-28B2-EA81-C9B570D7FD01}"/>
    </ac:deMkLst>
    <p188:replyLst>
      <p188:reply id="{927D21E3-4E35-4F37-A256-E1837D9EDE78}" authorId="{3BB657E8-17BC-6618-3E93-EFE7DEF2A637}" created="2025-09-14T11:57:12.717">
        <p188:txBody>
          <a:bodyPr/>
          <a:lstStyle/>
          <a:p>
            <a:r>
              <a:rPr lang="de-DE"/>
              <a:t>Zwei Balken einmal 60.000 10.000 und dann den 60000 nochmal aufgeteilt</a:t>
            </a:r>
          </a:p>
        </p188:txBody>
      </p188:reply>
    </p188:replyLst>
    <p188:txBody>
      <a:bodyPr/>
      <a:lstStyle/>
      <a:p>
        <a:r>
          <a:rPr lang="de-DE"/>
          <a:t>Hier bisschen schöner noch vielleicht auch die Zahlen dazuschreiben</a:t>
        </a:r>
      </a:p>
    </p188:txBody>
  </p188:cm>
</p188:cmLst>
</file>

<file path=ppt/comments/modernComment_110_18BE6B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23EF933-11FA-424B-B7BC-C6FBBFDE5566}" authorId="{3BB657E8-17BC-6618-3E93-EFE7DEF2A637}" status="resolved" created="2025-09-14T11:23:07.58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5945781" sldId="272"/>
      <ac:picMk id="9" creationId="{00DAA049-E43A-FF07-28FE-BBE5B40F9116}"/>
    </ac:deMkLst>
    <p188:txBody>
      <a:bodyPr/>
      <a:lstStyle/>
      <a:p>
        <a:r>
          <a:rPr lang="de-DE"/>
          <a:t>Hier fehlt Normalisierung davor</a:t>
        </a:r>
      </a:p>
    </p188:txBody>
  </p188:cm>
</p188:cmLst>
</file>

<file path=ppt/comments/modernComment_11B_8FA2591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1EA9129-60EA-4AE5-B985-F97CA3B3C9F7}" authorId="{3BB657E8-17BC-6618-3E93-EFE7DEF2A637}" status="resolved" created="2025-09-14T11:20:13.224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09781530" sldId="283"/>
      <ac:picMk id="12" creationId="{B5B6FBB0-5EB9-160E-9E65-E5CBF98F8635}"/>
    </ac:deMkLst>
    <p188:txBody>
      <a:bodyPr/>
      <a:lstStyle/>
      <a:p>
        <a:r>
          <a:rPr lang="de-DE"/>
          <a:t>Das  Bild in gleiche Größe bringen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0CCBC8-BDF8-4CE3-B8C7-07065EAA289F}" type="datetimeFigureOut">
              <a:rPr lang="de-DE" smtClean="0"/>
              <a:t>14.09.2025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D90F75-8A65-4AB2-AC3C-60CFCFD0785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1741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0F75-8A65-4AB2-AC3C-60CFCFD07850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10851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Gemessen</a:t>
            </a:r>
            <a:r>
              <a:rPr lang="en-US"/>
              <a:t> an: Accuracy, F1, </a:t>
            </a:r>
            <a:r>
              <a:rPr lang="en-US" err="1"/>
              <a:t>Paramteranzahl</a:t>
            </a:r>
            <a:r>
              <a:rPr lang="en-US"/>
              <a:t>, </a:t>
            </a:r>
            <a:r>
              <a:rPr lang="en-US" err="1"/>
              <a:t>Trainingszeit</a:t>
            </a:r>
            <a:r>
              <a:rPr lang="en-US"/>
              <a:t> 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0F75-8A65-4AB2-AC3C-60CFCFD0785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999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latin typeface="Calibri"/>
                <a:ea typeface="Calibri"/>
                <a:cs typeface="Calibri"/>
              </a:rPr>
              <a:t>Gemessen</a:t>
            </a:r>
            <a:r>
              <a:rPr lang="en-US">
                <a:latin typeface="Calibri"/>
                <a:ea typeface="Calibri"/>
                <a:cs typeface="Calibri"/>
              </a:rPr>
              <a:t> an: Accuracy, F1, Paramteranzahl, Trainingszeit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0F75-8A65-4AB2-AC3C-60CFCFD0785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8986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MNIST </a:t>
            </a:r>
            <a:r>
              <a:rPr lang="en-US" err="1"/>
              <a:t>Datensatz</a:t>
            </a:r>
            <a:r>
              <a:rPr lang="en-US"/>
              <a:t> </a:t>
            </a:r>
            <a:r>
              <a:rPr lang="en-US" err="1"/>
              <a:t>besteht</a:t>
            </a:r>
            <a:r>
              <a:rPr lang="en-US"/>
              <a:t> </a:t>
            </a:r>
            <a:r>
              <a:rPr lang="en-US" err="1"/>
              <a:t>aus</a:t>
            </a:r>
            <a:r>
              <a:rPr lang="en-US"/>
              <a:t> </a:t>
            </a:r>
            <a:r>
              <a:rPr lang="en-US" err="1"/>
              <a:t>einfachen</a:t>
            </a:r>
            <a:r>
              <a:rPr lang="en-US"/>
              <a:t> Kanten und </a:t>
            </a:r>
            <a:r>
              <a:rPr lang="en-US" err="1"/>
              <a:t>Strukturen</a:t>
            </a:r>
            <a:r>
              <a:rPr lang="en-US"/>
              <a:t>, </a:t>
            </a:r>
            <a:r>
              <a:rPr lang="en-US" err="1"/>
              <a:t>viele</a:t>
            </a:r>
            <a:r>
              <a:rPr lang="en-US"/>
              <a:t> Filter </a:t>
            </a:r>
            <a:r>
              <a:rPr lang="en-US" err="1"/>
              <a:t>sind</a:t>
            </a:r>
            <a:r>
              <a:rPr lang="en-US"/>
              <a:t> </a:t>
            </a:r>
            <a:r>
              <a:rPr lang="en-US" err="1"/>
              <a:t>folglich</a:t>
            </a:r>
            <a:r>
              <a:rPr lang="en-US"/>
              <a:t> für die </a:t>
            </a:r>
            <a:r>
              <a:rPr lang="en-US" err="1"/>
              <a:t>geringen</a:t>
            </a:r>
            <a:r>
              <a:rPr lang="en-US"/>
              <a:t> </a:t>
            </a:r>
            <a:r>
              <a:rPr lang="en-US" err="1"/>
              <a:t>Merkmalsunterschiede</a:t>
            </a:r>
            <a:r>
              <a:rPr lang="en-US"/>
              <a:t> </a:t>
            </a:r>
            <a:r>
              <a:rPr lang="en-US" err="1"/>
              <a:t>überdimensioniert</a:t>
            </a:r>
            <a:endParaRPr lang="de-DE" err="1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0F75-8A65-4AB2-AC3C-60CFCFD0785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5735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err="1"/>
              <a:t>Begründung</a:t>
            </a:r>
            <a:r>
              <a:rPr lang="en-US"/>
              <a:t>: </a:t>
            </a:r>
            <a:r>
              <a:rPr lang="en-US" err="1"/>
              <a:t>zweite</a:t>
            </a:r>
            <a:r>
              <a:rPr lang="en-US"/>
              <a:t> </a:t>
            </a:r>
            <a:r>
              <a:rPr lang="en-US" err="1"/>
              <a:t>Schicht</a:t>
            </a:r>
            <a:r>
              <a:rPr lang="en-US"/>
              <a:t> </a:t>
            </a:r>
            <a:r>
              <a:rPr lang="en-US" err="1"/>
              <a:t>setzt</a:t>
            </a:r>
            <a:r>
              <a:rPr lang="en-US"/>
              <a:t> auf die </a:t>
            </a:r>
            <a:r>
              <a:rPr lang="en-US" err="1"/>
              <a:t>durch</a:t>
            </a:r>
            <a:r>
              <a:rPr lang="en-US"/>
              <a:t> Pooling </a:t>
            </a:r>
            <a:r>
              <a:rPr lang="en-US" err="1"/>
              <a:t>reduzierten</a:t>
            </a:r>
            <a:r>
              <a:rPr lang="en-US"/>
              <a:t> Feature Maps auf. 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=&gt; </a:t>
            </a:r>
            <a:r>
              <a:rPr lang="en-US" err="1"/>
              <a:t>erste</a:t>
            </a:r>
            <a:r>
              <a:rPr lang="en-US"/>
              <a:t> </a:t>
            </a:r>
            <a:r>
              <a:rPr lang="en-US" err="1"/>
              <a:t>Schicht</a:t>
            </a:r>
            <a:r>
              <a:rPr lang="en-US"/>
              <a:t> </a:t>
            </a:r>
            <a:r>
              <a:rPr lang="en-US" err="1"/>
              <a:t>erkennt</a:t>
            </a:r>
            <a:r>
              <a:rPr lang="en-US"/>
              <a:t> </a:t>
            </a:r>
            <a:r>
              <a:rPr lang="en-US" err="1"/>
              <a:t>einfache</a:t>
            </a:r>
            <a:r>
              <a:rPr lang="en-US"/>
              <a:t> Muster, 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=&gt; zweite </a:t>
            </a:r>
            <a:r>
              <a:rPr lang="en-US" err="1"/>
              <a:t>Schicht</a:t>
            </a:r>
            <a:r>
              <a:rPr lang="en-US"/>
              <a:t> </a:t>
            </a:r>
            <a:r>
              <a:rPr lang="en-US" err="1"/>
              <a:t>kann</a:t>
            </a:r>
            <a:r>
              <a:rPr lang="en-US"/>
              <a:t> </a:t>
            </a:r>
            <a:r>
              <a:rPr lang="en-US" err="1"/>
              <a:t>dann</a:t>
            </a:r>
            <a:r>
              <a:rPr lang="en-US"/>
              <a:t> </a:t>
            </a:r>
            <a:r>
              <a:rPr lang="en-US" err="1"/>
              <a:t>diese</a:t>
            </a:r>
            <a:r>
              <a:rPr lang="en-US"/>
              <a:t> </a:t>
            </a:r>
            <a:r>
              <a:rPr lang="en-US" err="1"/>
              <a:t>Merkmale</a:t>
            </a:r>
            <a:r>
              <a:rPr lang="en-US"/>
              <a:t> </a:t>
            </a:r>
            <a:r>
              <a:rPr lang="en-US" err="1"/>
              <a:t>zu</a:t>
            </a:r>
            <a:r>
              <a:rPr lang="en-US"/>
              <a:t> </a:t>
            </a:r>
            <a:r>
              <a:rPr lang="en-US" err="1"/>
              <a:t>komplexeren</a:t>
            </a:r>
            <a:r>
              <a:rPr lang="en-US"/>
              <a:t> </a:t>
            </a:r>
            <a:r>
              <a:rPr lang="en-US" err="1"/>
              <a:t>Strukturen</a:t>
            </a:r>
            <a:r>
              <a:rPr lang="en-US"/>
              <a:t> </a:t>
            </a:r>
            <a:r>
              <a:rPr lang="en-US" err="1"/>
              <a:t>wie</a:t>
            </a:r>
            <a:r>
              <a:rPr lang="en-US"/>
              <a:t> </a:t>
            </a:r>
            <a:r>
              <a:rPr lang="en-US" err="1"/>
              <a:t>beispielweise</a:t>
            </a:r>
            <a:r>
              <a:rPr lang="en-US"/>
              <a:t> </a:t>
            </a:r>
            <a:r>
              <a:rPr lang="en-US" err="1"/>
              <a:t>Zifferteile</a:t>
            </a:r>
            <a:r>
              <a:rPr lang="en-US"/>
              <a:t> </a:t>
            </a:r>
            <a:r>
              <a:rPr lang="en-US" err="1"/>
              <a:t>zusammenfassen</a:t>
            </a:r>
            <a:r>
              <a:rPr lang="en-US"/>
              <a:t>.</a:t>
            </a:r>
            <a:endParaRPr lang="en-US">
              <a:latin typeface="Aptos"/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latin typeface="Aptos"/>
              <a:ea typeface="Calibri"/>
              <a:cs typeface="Calibri"/>
            </a:endParaRPr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0F75-8A65-4AB2-AC3C-60CFCFD0785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4133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Gemessen</a:t>
            </a:r>
            <a:r>
              <a:rPr lang="en-US"/>
              <a:t> an: </a:t>
            </a:r>
            <a:endParaRPr lang="en-US">
              <a:solidFill>
                <a:srgbClr val="444444"/>
              </a:solidFill>
            </a:endParaRPr>
          </a:p>
          <a:p>
            <a:pPr marL="171450" indent="-171450">
              <a:buFont typeface="Calibri,Sans-Serif"/>
              <a:buChar char="-"/>
            </a:pPr>
            <a:r>
              <a:rPr lang="en-US"/>
              <a:t>Accuracy, F1, </a:t>
            </a:r>
            <a:r>
              <a:rPr lang="en-US" err="1"/>
              <a:t>Paramteranzahl</a:t>
            </a:r>
            <a:r>
              <a:rPr lang="en-US"/>
              <a:t>, </a:t>
            </a:r>
            <a:r>
              <a:rPr lang="en-US" err="1"/>
              <a:t>Trainingszeit</a:t>
            </a:r>
            <a:r>
              <a:rPr lang="en-US"/>
              <a:t>, </a:t>
            </a:r>
            <a:r>
              <a:rPr lang="en-US" err="1">
                <a:latin typeface="Aptos"/>
                <a:ea typeface="Calibri"/>
                <a:cs typeface="Calibri"/>
              </a:rPr>
              <a:t>Inferenzzeit</a:t>
            </a:r>
            <a:r>
              <a:rPr lang="en-US">
                <a:latin typeface="Aptos"/>
                <a:ea typeface="Calibri"/>
                <a:cs typeface="Calibri"/>
              </a:rPr>
              <a:t> pro </a:t>
            </a:r>
            <a:r>
              <a:rPr lang="en-US" err="1">
                <a:latin typeface="Aptos"/>
                <a:ea typeface="Calibri"/>
                <a:cs typeface="Calibri"/>
              </a:rPr>
              <a:t>Beispiel</a:t>
            </a:r>
            <a:r>
              <a:rPr lang="en-US">
                <a:latin typeface="Aptos"/>
                <a:ea typeface="Calibri"/>
                <a:cs typeface="Calibri"/>
              </a:rPr>
              <a:t> </a:t>
            </a:r>
          </a:p>
          <a:p>
            <a:pPr marL="171450" indent="-171450">
              <a:buFont typeface="Calibri,Sans-Serif"/>
              <a:buChar char="-"/>
            </a:pPr>
            <a:endParaRPr lang="en-US">
              <a:latin typeface="Aptos"/>
              <a:ea typeface="Calibri"/>
              <a:cs typeface="Calibri"/>
            </a:endParaRPr>
          </a:p>
          <a:p>
            <a:pPr marL="171450" indent="-171450">
              <a:buFont typeface="Calibri"/>
              <a:buChar char="-"/>
            </a:pP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0F75-8A65-4AB2-AC3C-60CFCFD0785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06695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,Sans-Serif"/>
              <a:buChar char="-"/>
            </a:pPr>
            <a:r>
              <a:rPr lang="de-DE"/>
              <a:t>ReLU: standdard, alle negativen werden 0</a:t>
            </a:r>
            <a:endParaRPr lang="en-US">
              <a:solidFill>
                <a:srgbClr val="444444"/>
              </a:solidFill>
            </a:endParaRPr>
          </a:p>
          <a:p>
            <a:pPr marL="285750" indent="-285750">
              <a:buFont typeface="Calibri,Sans-Serif"/>
              <a:buChar char="-"/>
            </a:pPr>
            <a:r>
              <a:rPr lang="de-DE"/>
              <a:t>LeakyReLU: lässt kleine negativen Werte zu (weniger tote Neuronen)</a:t>
            </a:r>
            <a:endParaRPr lang="en-US">
              <a:solidFill>
                <a:srgbClr val="444444"/>
              </a:solidFill>
            </a:endParaRPr>
          </a:p>
          <a:p>
            <a:pPr marL="285750" indent="-285750">
              <a:buFont typeface="Calibri,Sans-Serif"/>
              <a:buChar char="-"/>
            </a:pPr>
            <a:r>
              <a:rPr lang="de-DE"/>
              <a:t>GELU: glättet Übergang bei 0 (keine auf ganz null), gute Performance, oft rechenintensiver</a:t>
            </a:r>
            <a:endParaRPr lang="en-US">
              <a:solidFill>
                <a:srgbClr val="444444"/>
              </a:solidFill>
            </a:endParaRPr>
          </a:p>
          <a:p>
            <a:pPr marL="285750" indent="-285750">
              <a:buFont typeface="Calibri,Sans-Serif"/>
              <a:buChar char="-"/>
            </a:pPr>
            <a:r>
              <a:rPr lang="de-DE"/>
              <a:t>SLEU: automatische normalisierung der Ausgaben (oft in MLP-Netzen)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0F75-8A65-4AB2-AC3C-60CFCFD0785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413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Calibri"/>
              <a:buChar char="-"/>
            </a:pPr>
            <a:r>
              <a:rPr lang="de-DE"/>
              <a:t>HeNormal: Normalverteilung: etwas mutiger</a:t>
            </a:r>
          </a:p>
          <a:p>
            <a:pPr marL="285750" indent="-285750">
              <a:buFont typeface="Calibri"/>
              <a:buChar char="-"/>
            </a:pPr>
            <a:r>
              <a:rPr lang="de-DE"/>
              <a:t>HEUniform: Gleichverteilt </a:t>
            </a:r>
          </a:p>
          <a:p>
            <a:pPr marL="285750" indent="-285750">
              <a:buFont typeface="Calibri"/>
              <a:buChar char="-"/>
            </a:pPr>
            <a:r>
              <a:rPr lang="de-DE"/>
              <a:t>Glort/Xavier Uniform stabile Aktivierungenfür Sigmond, Softmax oder Tanh</a:t>
            </a:r>
          </a:p>
          <a:p>
            <a:pPr marL="285750" indent="-285750">
              <a:buFont typeface="Calibri"/>
              <a:buChar char="-"/>
            </a:pP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D90F75-8A65-4AB2-AC3C-60CFCFD07850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6229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sv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microsoft.com/office/2018/10/relationships/comments" Target="../comments/modernComment_11B_8FA2591A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microsoft.com/office/2018/10/relationships/comments" Target="../comments/modernComment_10F_789B486F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3.sv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10_18BE6B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E_C3A39EBA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8/10/relationships/comments" Target="../comments/modernComment_10C_38D3F00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fik 30" descr="Ein Bild, das Person, Im Haus, Computer, medizinische Ausrüstung enthält.&#10;&#10;KI-generierte Inhalte können fehlerhaft sein.">
            <a:extLst>
              <a:ext uri="{FF2B5EF4-FFF2-40B4-BE49-F238E27FC236}">
                <a16:creationId xmlns:a16="http://schemas.microsoft.com/office/drawing/2014/main" id="{42F78694-1DCA-0434-3063-747577B951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880" y="6770098"/>
            <a:ext cx="3272823" cy="2181426"/>
          </a:xfrm>
          <a:prstGeom prst="rect">
            <a:avLst/>
          </a:prstGeom>
        </p:spPr>
      </p:pic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pic>
        <p:nvPicPr>
          <p:cNvPr id="26" name="Grafik 25" descr="Ein Bild, das Person, Im Haus, Menschliches Gesicht, Kleidung enthält.&#10;&#10;KI-generierte Inhalte können fehlerhaft sein.">
            <a:extLst>
              <a:ext uri="{FF2B5EF4-FFF2-40B4-BE49-F238E27FC236}">
                <a16:creationId xmlns:a16="http://schemas.microsoft.com/office/drawing/2014/main" id="{52D6E822-6204-3D2F-F3A4-E001608FF3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323" y="3714449"/>
            <a:ext cx="3271935" cy="2181426"/>
          </a:xfrm>
          <a:prstGeom prst="rect">
            <a:avLst/>
          </a:prstGeom>
        </p:spPr>
      </p:pic>
      <p:pic>
        <p:nvPicPr>
          <p:cNvPr id="29" name="Grafik 28" descr="Ein Bild, das Person, Text, Computer, Im Haus enthält.&#10;&#10;KI-generierte Inhalte können fehlerhaft sein.">
            <a:extLst>
              <a:ext uri="{FF2B5EF4-FFF2-40B4-BE49-F238E27FC236}">
                <a16:creationId xmlns:a16="http://schemas.microsoft.com/office/drawing/2014/main" id="{C86FB508-03B5-5C25-0661-6FA224BA0B7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4" t="26452" r="13765" b="9654"/>
          <a:stretch>
            <a:fillRect/>
          </a:stretch>
        </p:blipFill>
        <p:spPr>
          <a:xfrm>
            <a:off x="5152815" y="6771301"/>
            <a:ext cx="3271935" cy="2181426"/>
          </a:xfrm>
          <a:prstGeom prst="rect">
            <a:avLst/>
          </a:prstGeom>
        </p:spPr>
      </p:pic>
      <p:pic>
        <p:nvPicPr>
          <p:cNvPr id="1028" name="Picture 4" descr="Autonomes Fahren: Ministerium für Verkehr Baden-Württemberg">
            <a:extLst>
              <a:ext uri="{FF2B5EF4-FFF2-40B4-BE49-F238E27FC236}">
                <a16:creationId xmlns:a16="http://schemas.microsoft.com/office/drawing/2014/main" id="{2A776E3E-0435-7CBB-4253-7F9451173D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" t="2361" r="371" b="170"/>
          <a:stretch>
            <a:fillRect/>
          </a:stretch>
        </p:blipFill>
        <p:spPr bwMode="auto">
          <a:xfrm>
            <a:off x="7086599" y="3709583"/>
            <a:ext cx="4114800" cy="218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19">
            <a:extLst>
              <a:ext uri="{FF2B5EF4-FFF2-40B4-BE49-F238E27FC236}">
                <a16:creationId xmlns:a16="http://schemas.microsoft.com/office/drawing/2014/main" id="{F3990298-62D8-48B1-62A5-91516F782675}"/>
              </a:ext>
            </a:extLst>
          </p:cNvPr>
          <p:cNvSpPr txBox="1"/>
          <p:nvPr/>
        </p:nvSpPr>
        <p:spPr>
          <a:xfrm>
            <a:off x="1881323" y="1881929"/>
            <a:ext cx="6139892" cy="8525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3"/>
              </a:lnSpc>
            </a:pPr>
            <a:r>
              <a:rPr lang="en-US" sz="4800" err="1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Neuronale</a:t>
            </a:r>
            <a:r>
              <a:rPr lang="en-US" sz="48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4800" err="1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Netze</a:t>
            </a:r>
            <a:r>
              <a:rPr lang="en-US" sz="48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4800" err="1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im</a:t>
            </a:r>
            <a:r>
              <a:rPr lang="en-US" sz="48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</a:t>
            </a:r>
            <a:r>
              <a:rPr lang="en-US" sz="4800" err="1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Überblick</a:t>
            </a:r>
            <a:endParaRPr lang="en-US" sz="4800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37" name="Group 20">
            <a:extLst>
              <a:ext uri="{FF2B5EF4-FFF2-40B4-BE49-F238E27FC236}">
                <a16:creationId xmlns:a16="http://schemas.microsoft.com/office/drawing/2014/main" id="{E2EEFC92-557B-1572-58EE-D73AF8D04889}"/>
              </a:ext>
            </a:extLst>
          </p:cNvPr>
          <p:cNvGrpSpPr/>
          <p:nvPr/>
        </p:nvGrpSpPr>
        <p:grpSpPr>
          <a:xfrm>
            <a:off x="1881323" y="3033110"/>
            <a:ext cx="1757694" cy="47625"/>
            <a:chOff x="0" y="0"/>
            <a:chExt cx="462932" cy="12543"/>
          </a:xfrm>
        </p:grpSpPr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954F2855-545B-4007-8715-26668AF973EF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39" name="TextBox 22">
              <a:extLst>
                <a:ext uri="{FF2B5EF4-FFF2-40B4-BE49-F238E27FC236}">
                  <a16:creationId xmlns:a16="http://schemas.microsoft.com/office/drawing/2014/main" id="{A8105255-3481-463F-4C8E-DEC81993FB6F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41" name="Grafik 40" descr="Ein Bild, das Elektronik, Text, Elektronisches Gerät, Gerät enthält.&#10;&#10;KI-generierte Inhalte können fehlerhaft sein.">
            <a:extLst>
              <a:ext uri="{FF2B5EF4-FFF2-40B4-BE49-F238E27FC236}">
                <a16:creationId xmlns:a16="http://schemas.microsoft.com/office/drawing/2014/main" id="{86F89F10-9D0A-015F-92B9-DFBD2202A55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194" y="6769839"/>
            <a:ext cx="3271936" cy="2183661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0F4BD3CA-1EEB-906F-38FC-A6E332E8AE3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65" r="10465"/>
          <a:stretch/>
        </p:blipFill>
        <p:spPr>
          <a:xfrm>
            <a:off x="13251241" y="6770098"/>
            <a:ext cx="3285424" cy="2181426"/>
          </a:xfrm>
          <a:prstGeom prst="rect">
            <a:avLst/>
          </a:prstGeom>
        </p:spPr>
      </p:pic>
      <p:pic>
        <p:nvPicPr>
          <p:cNvPr id="1030" name="Picture 6" descr="Meilensteine in der Medizin – Röntgen - Markgrafen-Apotheke Ansbach">
            <a:extLst>
              <a:ext uri="{FF2B5EF4-FFF2-40B4-BE49-F238E27FC236}">
                <a16:creationId xmlns:a16="http://schemas.microsoft.com/office/drawing/2014/main" id="{2F072372-E3C1-25A9-D1FF-42D8EE4C04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1"/>
          <a:stretch>
            <a:fillRect/>
          </a:stretch>
        </p:blipFill>
        <p:spPr bwMode="auto">
          <a:xfrm>
            <a:off x="12984194" y="3709583"/>
            <a:ext cx="3540969" cy="218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5B430-BBAE-10E7-80F4-D2B036236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54155F3-8369-D77A-7B95-E49D62A645A2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3E02986-EFFE-88E6-9A58-9FFA14ED69B3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D37F3AE-4619-022D-105C-AC6B42FC41E5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CF05912-9199-95ED-963F-F738D893AB11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D18C89F-D832-E381-321A-872C5294B547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23F6CB9-B740-9C06-D8A6-F08959DAAB88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A55CA6F-B3B2-86B8-4F2D-93492430B5CB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8BF03FAF-F0DF-FB5D-3E1E-403383F0581F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10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D8F451E-6A46-187B-B924-1457439BC363}"/>
              </a:ext>
            </a:extLst>
          </p:cNvPr>
          <p:cNvSpPr txBox="1"/>
          <p:nvPr/>
        </p:nvSpPr>
        <p:spPr>
          <a:xfrm>
            <a:off x="1981261" y="1326279"/>
            <a:ext cx="1571332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de-DE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Phase 1: Grundlegender Architekturkern für CNN</a:t>
            </a:r>
            <a:endParaRPr lang="en-US" sz="7389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12AD8A87-B1FC-1C94-D8D0-2E8C3D0D29C8}"/>
              </a:ext>
            </a:extLst>
          </p:cNvPr>
          <p:cNvGrpSpPr/>
          <p:nvPr/>
        </p:nvGrpSpPr>
        <p:grpSpPr>
          <a:xfrm>
            <a:off x="1981262" y="2505075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A1630681-953A-54C7-5AB9-72278B42212C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B1226B18-0CC9-791D-9E63-8A327ECBF826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5EEF15A7-CD32-B6B2-96D5-4CEA15D5FA36}"/>
              </a:ext>
            </a:extLst>
          </p:cNvPr>
          <p:cNvSpPr txBox="1"/>
          <p:nvPr/>
        </p:nvSpPr>
        <p:spPr>
          <a:xfrm>
            <a:off x="1981260" y="3446225"/>
            <a:ext cx="12885621" cy="43796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Ziel 1: 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Bestimmung Anzahl Filter und Anzahl Neuronen </a:t>
            </a:r>
            <a:endParaRPr lang="de-DE">
              <a:solidFill>
                <a:srgbClr val="000000"/>
              </a:solidFill>
              <a:latin typeface="Poppins"/>
              <a:ea typeface="Open Sans"/>
              <a:cs typeface="Poppins"/>
              <a:sym typeface="Open Sa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Ziel 2: 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Bestimmung der Anzahl Conv2D-Schichten und Anzahl der </a:t>
            </a:r>
            <a:r>
              <a:rPr lang="de-DE" sz="2400" err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Dense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-Schichten</a:t>
            </a:r>
            <a:endParaRPr lang="de-DE">
              <a:latin typeface="Poppins"/>
              <a:cs typeface="Poppi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  <a:sym typeface="Open Sa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Vorgehen </a:t>
            </a:r>
            <a:endParaRPr lang="de-DE" sz="2400" b="1">
              <a:solidFill>
                <a:srgbClr val="FFFFFF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=&gt; 1 Conv2D-Schicht + 1 </a:t>
            </a:r>
            <a:r>
              <a:rPr lang="de-DE" sz="2400" err="1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Dense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-Schicht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  <a:sym typeface="Open Sa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=&gt; 2 Conv2D-Schichten + 1 </a:t>
            </a:r>
            <a:r>
              <a:rPr lang="de-DE" sz="2400" err="1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Dense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-Schicht</a:t>
            </a:r>
            <a:endParaRPr lang="de-DE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=&gt; 1 Conv2D-Schicht + 2 </a:t>
            </a:r>
            <a:r>
              <a:rPr lang="de-DE" sz="2400" err="1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Dense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-Schichten</a:t>
            </a:r>
            <a:endParaRPr lang="de-DE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=&gt; 2 Conv2D-Schichten + 2 </a:t>
            </a:r>
            <a:r>
              <a:rPr lang="de-DE" sz="2400" err="1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Dense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-Schichten</a:t>
            </a:r>
            <a:endParaRPr lang="de-DE" sz="2400">
              <a:solidFill>
                <a:srgbClr val="FFFFFF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63720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8AC2F6-28AA-49C2-D452-E9F3CA0DA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55D4AED-352B-1CE5-A139-8552E76A1BA9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39B8808-14A7-3791-89C5-3E34D48CF5DC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3577205-49B6-69B0-11DD-F560D97FEE76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A3FB64D6-92CD-B646-6EEB-4CDF38204C5B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C844A2F9-81B0-D537-4C94-94335DE02AE0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E53DDC9-257D-56DB-38BA-855076132C3D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DB41702E-3B11-4074-32D9-B743AB1CA942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E411518D-B4CB-1507-667F-692C7D56B4A4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11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E4F2D05-8190-F689-C07C-735B388DAF05}"/>
              </a:ext>
            </a:extLst>
          </p:cNvPr>
          <p:cNvSpPr txBox="1"/>
          <p:nvPr/>
        </p:nvSpPr>
        <p:spPr>
          <a:xfrm>
            <a:off x="1981261" y="1326279"/>
            <a:ext cx="1571332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de-DE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Phase 1: Grundlegender Architekturkern für CNN</a:t>
            </a:r>
            <a:endParaRPr lang="en-US" sz="7389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F6E5557-52CA-EAD7-C700-79A711EE6CA7}"/>
              </a:ext>
            </a:extLst>
          </p:cNvPr>
          <p:cNvGrpSpPr/>
          <p:nvPr/>
        </p:nvGrpSpPr>
        <p:grpSpPr>
          <a:xfrm>
            <a:off x="1981262" y="2505075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613B2BF-177F-A00F-EC55-A7215871542D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FC053B21-63B6-0F7E-0653-026F6B1695C7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A2BE3116-9054-DF11-ABB3-EFE88D6ABA81}"/>
              </a:ext>
            </a:extLst>
          </p:cNvPr>
          <p:cNvSpPr txBox="1"/>
          <p:nvPr/>
        </p:nvSpPr>
        <p:spPr>
          <a:xfrm>
            <a:off x="1981260" y="3998018"/>
            <a:ext cx="7696139" cy="382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=&gt; 1 Conv2D-Schicht + 1 </a:t>
            </a:r>
            <a:r>
              <a:rPr lang="de-DE" sz="2400" b="1" err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Dense</a:t>
            </a: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-Schicht</a:t>
            </a:r>
            <a:endParaRPr lang="de-DE"/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de-DE" sz="2400">
              <a:solidFill>
                <a:srgbClr val="FFFFFF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Ergebnis: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Calibri"/>
              <a:buChar char="-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Bereits kleinste Architektur dominiert die favorisierte Variante des MLP-Netzes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Calibri"/>
              <a:buChar char="-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Erhöhung der Neuronen &gt; Erhöhung der Filter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Calibri"/>
              <a:buChar char="-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Varianten 3 + 4 bester Kompromiss </a:t>
            </a:r>
          </a:p>
        </p:txBody>
      </p:sp>
      <p:pic>
        <p:nvPicPr>
          <p:cNvPr id="9" name="Grafik 8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FD24FB5D-6F18-55A7-F0D5-94DB423B0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2241" y="3172810"/>
            <a:ext cx="8224344" cy="610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39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66B59A-98E8-2762-3D61-A3AFC0565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AD70F42-FBAC-9FC3-3B4A-C686C128DF7E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608617A-04D6-4720-E2F8-39D5E2AD3BE2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771D2996-FC60-8037-9D0A-FB99A168E2FE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407223EA-2A20-0435-9669-30C454142201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7F7F7EA-A27B-F602-AE1F-4ABC0BAC0CBE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1912CF7-DE0B-29B8-281C-6899B7D9EFB1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FA631E63-A840-4EC4-9EA1-0C2D051BACFC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0ED40821-AFD2-C94D-352B-64D72046CCAC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1F8221B-AAE6-2223-5BAB-40DBE63D3795}"/>
              </a:ext>
            </a:extLst>
          </p:cNvPr>
          <p:cNvSpPr txBox="1"/>
          <p:nvPr/>
        </p:nvSpPr>
        <p:spPr>
          <a:xfrm>
            <a:off x="1981261" y="1326279"/>
            <a:ext cx="1571332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de-DE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Phase 1: Grundlegender Architekturkern für CNN</a:t>
            </a:r>
            <a:endParaRPr lang="en-US" sz="7389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970FC152-63D4-A62E-790F-7802D2FDE4B1}"/>
              </a:ext>
            </a:extLst>
          </p:cNvPr>
          <p:cNvGrpSpPr/>
          <p:nvPr/>
        </p:nvGrpSpPr>
        <p:grpSpPr>
          <a:xfrm>
            <a:off x="1981262" y="2505075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B7971B5-569B-3A11-E579-D43AA64A513D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A2E3F8FC-D790-6943-4346-B4CC43174156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949FF87A-55D8-DD48-3EDE-687281D18A48}"/>
              </a:ext>
            </a:extLst>
          </p:cNvPr>
          <p:cNvSpPr txBox="1"/>
          <p:nvPr/>
        </p:nvSpPr>
        <p:spPr>
          <a:xfrm>
            <a:off x="1981260" y="4112318"/>
            <a:ext cx="7696139" cy="382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=&gt; 2 Conv2D-Schichten + 1 </a:t>
            </a:r>
            <a:r>
              <a:rPr lang="de-DE" sz="2400" b="1" err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Dense</a:t>
            </a: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-Schicht</a:t>
            </a:r>
            <a:endParaRPr lang="de-DE"/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de-DE" sz="2400">
              <a:solidFill>
                <a:srgbClr val="FFFFFF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Ergebnis: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Calibri"/>
              <a:buChar char="-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Zweite Conv2D-Schicht zeigt deutliche Verbesserung </a:t>
            </a:r>
            <a:endParaRPr lang="de-DE">
              <a:solidFill>
                <a:srgbClr val="000000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Calibri"/>
              <a:buChar char="-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Favorisierte Variante: 4 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Calibri"/>
              <a:buChar char="-"/>
            </a:pP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</p:txBody>
      </p:sp>
      <p:pic>
        <p:nvPicPr>
          <p:cNvPr id="9" name="Grafik 8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E561361A-37A0-A058-2B6D-72137DABE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2650" y="3657600"/>
            <a:ext cx="7486650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60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E646B0B-BC6D-E384-3E34-906A39222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792D1B1-0122-0BB0-8A51-1E09C983B120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1A2E9D2-A62A-A16E-6592-65437B220D53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F7C31D8-4CB6-899E-7092-A3B11E67678A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7D167D76-BBE7-7591-131A-C92546D89E91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A561D8CE-F83F-4D23-DB9F-3105F589CB62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0040CA9A-9984-CEF5-8B14-5D92132F52A6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AD6FC57-9613-61D4-C0BD-EB819A21B31D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11B287B0-A654-9002-CD4E-7D0A71F6E402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13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FB804C93-EA1B-21EA-0E48-4CD27008DC54}"/>
              </a:ext>
            </a:extLst>
          </p:cNvPr>
          <p:cNvSpPr txBox="1"/>
          <p:nvPr/>
        </p:nvSpPr>
        <p:spPr>
          <a:xfrm>
            <a:off x="1981261" y="1326279"/>
            <a:ext cx="1571332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de-DE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Phase 1: Grundlegender Architekturkern für CNN</a:t>
            </a:r>
            <a:endParaRPr lang="en-US" sz="7389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6C1BBEE6-F52A-0256-6503-EE875178A747}"/>
              </a:ext>
            </a:extLst>
          </p:cNvPr>
          <p:cNvGrpSpPr/>
          <p:nvPr/>
        </p:nvGrpSpPr>
        <p:grpSpPr>
          <a:xfrm>
            <a:off x="1981262" y="2505075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1899C31D-C6DB-F5C4-902C-BA456B66BADF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8CFA9CB1-2497-B9F8-6603-F75089653D6A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A71C5CB5-653F-1EFF-ACFF-20DA77071DF8}"/>
              </a:ext>
            </a:extLst>
          </p:cNvPr>
          <p:cNvSpPr txBox="1"/>
          <p:nvPr/>
        </p:nvSpPr>
        <p:spPr>
          <a:xfrm>
            <a:off x="1981260" y="2978843"/>
            <a:ext cx="12201464" cy="10556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=&gt; 1 Conv2D-Schicht + 2 </a:t>
            </a:r>
            <a:r>
              <a:rPr lang="de-DE" sz="2400" err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Dense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-Schichten nicht sinnvoll</a:t>
            </a:r>
            <a:endParaRPr lang="de-DE"/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=&gt; 2 Conv2D-Schichten + 2 </a:t>
            </a:r>
            <a:r>
              <a:rPr lang="de-DE" sz="2400" err="1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Dense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-Schichten nicht sinnvoll </a:t>
            </a:r>
            <a:endParaRPr lang="de-DE" sz="2400">
              <a:solidFill>
                <a:srgbClr val="FFFFFF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</a:endParaRPr>
          </a:p>
        </p:txBody>
      </p:sp>
      <p:pic>
        <p:nvPicPr>
          <p:cNvPr id="9" name="Grafik 8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6FCF11EB-BC66-2E6C-7B25-914465AEF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305300"/>
            <a:ext cx="6610350" cy="4953000"/>
          </a:xfrm>
          <a:prstGeom prst="rect">
            <a:avLst/>
          </a:prstGeom>
        </p:spPr>
      </p:pic>
      <p:pic>
        <p:nvPicPr>
          <p:cNvPr id="10" name="Grafik 9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A0DF5225-0388-3576-97BB-CD934DA7D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4100" y="4314825"/>
            <a:ext cx="649605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46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73A547-3D2B-BEED-A6BF-9D81B5C7D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F448B84-B9AD-F1B8-865F-4B8B75D516CA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CF3A2B4-E01F-30FB-8A0C-5034B2E19CA8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CA88183-FE8F-AC5C-723E-8B5F2FBA7A22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3CA9D8E6-B16F-861E-A363-3A0390334AC3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D74576F0-7913-A436-17A6-07A2B5067D57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65C6D9C-1475-B7A5-55DD-54D5F58783F0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D23F644-212A-51BD-1CD0-8BB05D74FA71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D0842F98-259B-5226-9134-DEEF533233DE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14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4CA3464F-F549-DA25-E959-865D91299017}"/>
              </a:ext>
            </a:extLst>
          </p:cNvPr>
          <p:cNvSpPr txBox="1"/>
          <p:nvPr/>
        </p:nvSpPr>
        <p:spPr>
          <a:xfrm>
            <a:off x="1981261" y="1326279"/>
            <a:ext cx="1571332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de-DE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Phase 1: Grundlegender Architekturkern für CNN</a:t>
            </a:r>
            <a:endParaRPr lang="en-US" sz="7389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167D891-DEDF-482F-9F54-4F06FD0503DE}"/>
              </a:ext>
            </a:extLst>
          </p:cNvPr>
          <p:cNvGrpSpPr/>
          <p:nvPr/>
        </p:nvGrpSpPr>
        <p:grpSpPr>
          <a:xfrm>
            <a:off x="1981262" y="2505075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5153E50-495E-79B1-CBB2-F8A5D3F59913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BFDD59E7-A41A-E856-D74D-609B828D6AB3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B5C3774F-C899-FF5E-85A3-F6F66D10112D}"/>
              </a:ext>
            </a:extLst>
          </p:cNvPr>
          <p:cNvSpPr txBox="1"/>
          <p:nvPr/>
        </p:nvSpPr>
        <p:spPr>
          <a:xfrm>
            <a:off x="1981260" y="3262294"/>
            <a:ext cx="7696139" cy="54876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Ergebnis</a:t>
            </a:r>
            <a:endParaRPr lang="de-DE" sz="2400" b="1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Geringe Anzahl an Filter ausreichend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Anzahl Neuronen hat großen Einfluss auf das Ergebnis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2 Conv2D-Schichten verbessern die </a:t>
            </a:r>
            <a:r>
              <a:rPr lang="de-DE" sz="2400" err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Accuracy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 deutlich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2 </a:t>
            </a:r>
            <a:r>
              <a:rPr lang="de-DE" sz="2400" err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Dense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 Schichten nur geringere Verbesserung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Beste Variante:  2 Conv2D (16, 32 F) mit 1 </a:t>
            </a:r>
            <a:r>
              <a:rPr lang="de-DE" sz="2400" err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Dense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 Schicht (16 N)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</p:txBody>
      </p:sp>
      <p:pic>
        <p:nvPicPr>
          <p:cNvPr id="9" name="Grafik 8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D9DF448D-AAFC-5366-EAE0-BD22C8983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4448" y="3263462"/>
            <a:ext cx="745807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95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0B9001-7F13-CB6C-8487-CB8358D83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D61A35F-2895-0243-67A1-0A9131CC37E2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88AD7E9-A628-57E2-E190-83C209B18F9B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A54BB2E-067D-FF72-B793-A2F07E7802D2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E35C6F0-F947-A60B-808C-13909B39967B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1A0BDC7-F614-3A19-3B45-4C4401E2ACC4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83BF0F1-2DE6-EE91-8097-31DF44128D08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EB25769-9E98-96C8-F88A-554D442A4D49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C736D496-55BD-B716-88FE-0362A1EAFB7C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F7F6FAB9-8DA1-C6B2-BAF0-7C8FEDC94A9E}"/>
              </a:ext>
            </a:extLst>
          </p:cNvPr>
          <p:cNvSpPr txBox="1"/>
          <p:nvPr/>
        </p:nvSpPr>
        <p:spPr>
          <a:xfrm>
            <a:off x="1981261" y="1326279"/>
            <a:ext cx="1571332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de-DE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Phase 1: Grundlegender Architekturkern für CNN</a:t>
            </a:r>
            <a:endParaRPr lang="en-US" sz="7389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EF020BC1-D87A-95A1-ADE0-126D1237550D}"/>
              </a:ext>
            </a:extLst>
          </p:cNvPr>
          <p:cNvGrpSpPr/>
          <p:nvPr/>
        </p:nvGrpSpPr>
        <p:grpSpPr>
          <a:xfrm>
            <a:off x="1981262" y="2505075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5D0E3192-856A-8C7F-8669-D6B371BF2BB1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CA7CF69-057D-E6E1-F385-EAF47EDA840C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E54109F8-89ED-9495-E0B8-8BFB4B0731D8}"/>
              </a:ext>
            </a:extLst>
          </p:cNvPr>
          <p:cNvSpPr txBox="1"/>
          <p:nvPr/>
        </p:nvSpPr>
        <p:spPr>
          <a:xfrm>
            <a:off x="1981260" y="2697363"/>
            <a:ext cx="8000940" cy="604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Ziel 3: 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Bestimmung der Kernelgröße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Ziel 4: 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Vergleich mit &amp; ohne Padding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Ziel 5: 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Einfluss von Pooling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Ziel 6: 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Reihenfolge von Pooling &amp; Stride-2 </a:t>
            </a:r>
            <a:r>
              <a:rPr lang="de-DE" sz="2400" err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Convs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  <a:sym typeface="Open Sans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Ergebnis</a:t>
            </a:r>
            <a:endParaRPr lang="de-DE" sz="2400" b="1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Zuerst Große (5x5) dann kleine (3x3) Filtergröße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Padding liefert keinen Mehrwert, da Ziffern zentriert dargestellt sind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Max Pooling besser als Average- und Global Max/Average Pooling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Pooling nach jeder Schicht am besten</a:t>
            </a:r>
          </a:p>
        </p:txBody>
      </p:sp>
      <p:pic>
        <p:nvPicPr>
          <p:cNvPr id="11" name="Grafik 10" descr="Ein Bild, das Text, Screenshot, Schrift enthält.&#10;&#10;KI-generierte Inhalte können fehlerhaft sein.">
            <a:extLst>
              <a:ext uri="{FF2B5EF4-FFF2-40B4-BE49-F238E27FC236}">
                <a16:creationId xmlns:a16="http://schemas.microsoft.com/office/drawing/2014/main" id="{41A27B1A-FF82-578B-85DA-248E5CAD4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3437" y="2311874"/>
            <a:ext cx="6172200" cy="750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37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F4A490-E106-7D00-EEDC-1F5298A9D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BE5E8A-FA45-C61F-77E6-DDEC3A898C0D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7736E2D-EAB1-80E4-6256-022E3C54FED6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D9621AF-EED3-88D2-235B-BDBEAB8278FF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81C0B7E2-694C-3F20-BD3B-E20C82DB3A4B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30A33158-E251-A9E7-3EB7-7E16C6948942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FAED0AE-FAE9-558C-CE33-022AAAC45126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E7D21E3-86FC-A76F-FED3-D2B626BD7BE9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35FFD69E-35FA-A68D-FA13-8C72DAB1CF16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16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603EBA43-DC64-5FA3-0FF0-117CAF8ED06B}"/>
              </a:ext>
            </a:extLst>
          </p:cNvPr>
          <p:cNvSpPr txBox="1"/>
          <p:nvPr/>
        </p:nvSpPr>
        <p:spPr>
          <a:xfrm>
            <a:off x="1981260" y="565301"/>
            <a:ext cx="15713327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de-DE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Phase 2: Aktivierungsfunktion und Gewichtsinitialisierung</a:t>
            </a:r>
            <a:endParaRPr lang="en-US" sz="7389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232C55E7-D042-45E9-2024-AE3773FC5B88}"/>
              </a:ext>
            </a:extLst>
          </p:cNvPr>
          <p:cNvGrpSpPr/>
          <p:nvPr/>
        </p:nvGrpSpPr>
        <p:grpSpPr>
          <a:xfrm>
            <a:off x="1981262" y="2505075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BEC0E0B6-51FE-D56D-272D-0A00B4D7233E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FA905BBA-A929-792F-37C8-0DB4EFFE29AB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B6DA4A82-0BB7-AA0A-09E7-4EF48308518E}"/>
              </a:ext>
            </a:extLst>
          </p:cNvPr>
          <p:cNvSpPr txBox="1"/>
          <p:nvPr/>
        </p:nvSpPr>
        <p:spPr>
          <a:xfrm>
            <a:off x="1981260" y="2697363"/>
            <a:ext cx="10849242" cy="21636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Ziel 1: 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Bestimmung der optimalen Aktivierungsfunktion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  <a:sym typeface="Open Sans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Ergebnis: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Beste Aktivierungsfunktion </a:t>
            </a:r>
            <a:r>
              <a:rPr lang="de-DE" sz="2400" err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ReLU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  <a:sym typeface="Open Sans"/>
            </a:endParaRPr>
          </a:p>
        </p:txBody>
      </p:sp>
      <p:pic>
        <p:nvPicPr>
          <p:cNvPr id="11" name="Grafik 10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5C296641-C20D-5B61-D16C-B3EEFF85546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66" b="-602"/>
          <a:stretch>
            <a:fillRect/>
          </a:stretch>
        </p:blipFill>
        <p:spPr>
          <a:xfrm>
            <a:off x="1980543" y="5453883"/>
            <a:ext cx="12645317" cy="3294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2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DDD70C-E865-F2EC-9F85-EA24397D21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A71A44B-9C21-3DAD-4B79-E9A91F0BB8F0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3ED6FB2-40E1-C931-D855-DE5EB8DFD89B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CB290E4A-2258-821E-9498-060A33E71680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09C3AB8-4E98-B842-75FC-259A494115FE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4678DAE-C73B-520F-9966-3DDCDFA1635D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3697686-44A8-CB7A-5421-11478DC3877C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1E470733-6BF4-6262-E5F7-0CCB5C9F1B85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5009DA76-9E38-9436-07A3-12B8E01FE338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17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403FD4A-0929-FBCB-0131-6E9C559BEC35}"/>
              </a:ext>
            </a:extLst>
          </p:cNvPr>
          <p:cNvSpPr txBox="1"/>
          <p:nvPr/>
        </p:nvSpPr>
        <p:spPr>
          <a:xfrm>
            <a:off x="1981260" y="565301"/>
            <a:ext cx="15713327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de-DE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Phase 2: Aktivierungsfunktion und Gewichtsinitialisierung</a:t>
            </a:r>
            <a:endParaRPr lang="en-US" sz="7389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40BAB5B1-0566-7F25-4FB3-579C785DC85D}"/>
              </a:ext>
            </a:extLst>
          </p:cNvPr>
          <p:cNvGrpSpPr/>
          <p:nvPr/>
        </p:nvGrpSpPr>
        <p:grpSpPr>
          <a:xfrm>
            <a:off x="1981262" y="2505075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B44FBD04-D7AA-4C8D-CBD8-B0585ECEDC42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422022F-C591-5E16-34AE-D22494210E41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F97AC132-14EE-7AE7-BC50-91A77ABFFFD6}"/>
              </a:ext>
            </a:extLst>
          </p:cNvPr>
          <p:cNvSpPr txBox="1"/>
          <p:nvPr/>
        </p:nvSpPr>
        <p:spPr>
          <a:xfrm>
            <a:off x="1981260" y="2697363"/>
            <a:ext cx="14191533" cy="2717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Ziel 2: 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Bestimmung der optimalen Gewichtsinitialisierungsfunktion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  <a:sym typeface="Open Sa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Ergebnis: 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  <a:sym typeface="Open Sans"/>
            </a:endParaRP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Beste Gewichtsinitialisierungsmethode: HeNormal</a:t>
            </a: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de-DE" sz="2400">
              <a:solidFill>
                <a:srgbClr val="FFFFFF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</a:endParaRPr>
          </a:p>
        </p:txBody>
      </p:sp>
      <p:pic>
        <p:nvPicPr>
          <p:cNvPr id="10" name="Grafik 9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D2258379-97B2-E53A-CCDC-88A63DC0F5E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43" t="2548" r="1029" b="2548"/>
          <a:stretch>
            <a:fillRect/>
          </a:stretch>
        </p:blipFill>
        <p:spPr>
          <a:xfrm>
            <a:off x="2054666" y="5848732"/>
            <a:ext cx="8970486" cy="312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433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8A79B17-17BF-A542-BFC3-5D15B1FA4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59256B5-B4C5-0242-AECA-66733D65A38A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EA0E6AB-1603-E549-47DB-A1A697ACAAF0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4DBAA63-96F5-4DCA-4D27-4CB51E82A174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3F9EB06-6874-F1F6-1242-87DEF5567700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99DA6D4-EBF3-FAA0-3DBE-C1AE0CC239F1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40B0A35-9AEA-6CC3-15E8-5FC45B9577BA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72EC7050-2162-1EE6-C25B-B6ABEB04A837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ABC6162B-2C34-EFB9-FA52-7D23F43E57A4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18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D120ED0-27A8-488B-E7F3-60C1341CCFB0}"/>
              </a:ext>
            </a:extLst>
          </p:cNvPr>
          <p:cNvSpPr txBox="1"/>
          <p:nvPr/>
        </p:nvSpPr>
        <p:spPr>
          <a:xfrm>
            <a:off x="1981261" y="1326279"/>
            <a:ext cx="1571332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de-DE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Phase 3: Regularisierung</a:t>
            </a:r>
            <a:endParaRPr lang="en-US" sz="7389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51F2B849-2E60-405D-93F9-542EC8BE1BB1}"/>
              </a:ext>
            </a:extLst>
          </p:cNvPr>
          <p:cNvGrpSpPr/>
          <p:nvPr/>
        </p:nvGrpSpPr>
        <p:grpSpPr>
          <a:xfrm>
            <a:off x="1981262" y="2505075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462A413F-FC8C-8649-7E2C-2898072103D9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F95602BD-EA6E-888B-4950-CB4E48AE8CC2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45221A26-EA6E-6B53-CC72-47AF2C6A7941}"/>
              </a:ext>
            </a:extLst>
          </p:cNvPr>
          <p:cNvSpPr txBox="1"/>
          <p:nvPr/>
        </p:nvSpPr>
        <p:spPr>
          <a:xfrm>
            <a:off x="1981260" y="2697363"/>
            <a:ext cx="7696139" cy="71496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Ziel: 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Optimierung der Generalisierung mithilfe von </a:t>
            </a:r>
            <a:r>
              <a:rPr lang="de-DE" sz="2400" err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Regularisierungsmethoden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  <a:sym typeface="Open Sans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Getestet wurden:</a:t>
            </a:r>
            <a:endParaRPr lang="de-DE"/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Dropout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L2-Regularisierung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de-DE" sz="2400" err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BatchNorm</a:t>
            </a:r>
            <a:endParaRPr lang="de-DE" sz="2400" err="1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Kombinationen der Ansätze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Ergebnis: 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L2 Regularisierung (5e-4) + Dropout 0.2 sowie </a:t>
            </a:r>
            <a:r>
              <a:rPr lang="de-DE" sz="2400" err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BatchNorm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 + Dropout 0.2 favorisierte Varianten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de-DE" sz="2400">
              <a:solidFill>
                <a:srgbClr val="FFFFFF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  <a:sym typeface="Open Sans"/>
            </a:endParaRPr>
          </a:p>
        </p:txBody>
      </p:sp>
      <p:pic>
        <p:nvPicPr>
          <p:cNvPr id="9" name="Grafik 8" descr="Ein Bild, das Text, Screenshot, Diagramm, Zahl enthält.&#10;&#10;KI-generierte Inhalte können fehlerhaft sein.">
            <a:extLst>
              <a:ext uri="{FF2B5EF4-FFF2-40B4-BE49-F238E27FC236}">
                <a16:creationId xmlns:a16="http://schemas.microsoft.com/office/drawing/2014/main" id="{0057354E-F8B1-DA4A-DB41-F0C2EB924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6207" y="2910052"/>
            <a:ext cx="7580586" cy="563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309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3B010B-DD86-67D3-B1B0-7AE63EE1C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4C6DA5B-2B54-9DFC-9118-7A0944D28A8F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CA86B7C-AD20-5580-D06C-CCD49745BB22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7B308CD-B7AD-153E-6D0C-AEFCA3A5AF3A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D47D5E6-6AEA-DB05-CE3C-D6CC8D01E53F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D35F12D-32A6-0E18-1996-2B832D8C32E9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D09975CE-8D18-59E8-8AA7-BE9C42EC1F81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D151CF5-F7DE-4DAC-0E59-7CDAD0D93D64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4E2EB2E7-E853-E0C3-F33A-E4775278AB3D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19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A94B50F8-27C6-6EF6-4959-BBB6D31FB994}"/>
              </a:ext>
            </a:extLst>
          </p:cNvPr>
          <p:cNvSpPr txBox="1"/>
          <p:nvPr/>
        </p:nvSpPr>
        <p:spPr>
          <a:xfrm>
            <a:off x="1981261" y="1326279"/>
            <a:ext cx="1571332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de-DE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Phase 3: Regularisierung</a:t>
            </a:r>
            <a:endParaRPr lang="en-US" sz="7389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1B9921EF-0A61-12B2-3409-7330BE1CC519}"/>
              </a:ext>
            </a:extLst>
          </p:cNvPr>
          <p:cNvGrpSpPr/>
          <p:nvPr/>
        </p:nvGrpSpPr>
        <p:grpSpPr>
          <a:xfrm>
            <a:off x="1981262" y="2505075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B44D3433-944D-F3CA-7D74-9ACCA1482E6B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C16BDEAE-2847-E36B-3C6C-23EC9CE9454A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09548D73-BF06-CD82-72C1-EE0DA3DA1200}"/>
              </a:ext>
            </a:extLst>
          </p:cNvPr>
          <p:cNvSpPr txBox="1"/>
          <p:nvPr/>
        </p:nvSpPr>
        <p:spPr>
          <a:xfrm>
            <a:off x="1981260" y="2697363"/>
            <a:ext cx="15815380" cy="327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Ziel:  Die bessere der beiden favorisierten Varianten herausfinden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  <a:sym typeface="Open Sans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/>
              <a:buChar char="•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Mittelwerte der Metriken aus fünf Durchläufen vergleichen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Ergebnis: Dropout 0.2 + </a:t>
            </a:r>
            <a:r>
              <a:rPr lang="de-DE" sz="2400" err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BatchNorm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 favorisierte Variante 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=&gt; Bessere Generalisierung bei gleicher </a:t>
            </a:r>
            <a:r>
              <a:rPr lang="de-DE" sz="2400" err="1">
                <a:solidFill>
                  <a:srgbClr val="FFFFFF"/>
                </a:solidFill>
                <a:latin typeface="Poppins"/>
                <a:ea typeface="Open Sans"/>
                <a:cs typeface="Poppins"/>
              </a:rPr>
              <a:t>Accuracy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de-DE" sz="2400" b="1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de-DE" sz="2400" b="1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</p:txBody>
      </p:sp>
      <p:pic>
        <p:nvPicPr>
          <p:cNvPr id="11" name="Grafik 10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2C0CAA19-90BE-EB42-1DFC-9740C9C27F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10" t="241" r="1016" b="2875"/>
          <a:stretch>
            <a:fillRect/>
          </a:stretch>
        </p:blipFill>
        <p:spPr>
          <a:xfrm>
            <a:off x="1981260" y="5163717"/>
            <a:ext cx="9645833" cy="409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78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2500"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3" name="Group 3"/>
          <p:cNvGrpSpPr/>
          <p:nvPr/>
        </p:nvGrpSpPr>
        <p:grpSpPr>
          <a:xfrm>
            <a:off x="6314264" y="0"/>
            <a:ext cx="11973736" cy="10287000"/>
            <a:chOff x="0" y="0"/>
            <a:chExt cx="3153576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53577" cy="2709333"/>
            </a:xfrm>
            <a:custGeom>
              <a:avLst/>
              <a:gdLst/>
              <a:ahLst/>
              <a:cxnLst/>
              <a:rect l="l" t="t" r="r" b="b"/>
              <a:pathLst>
                <a:path w="3153577" h="2709333">
                  <a:moveTo>
                    <a:pt x="0" y="0"/>
                  </a:moveTo>
                  <a:lnTo>
                    <a:pt x="3153577" y="0"/>
                  </a:lnTo>
                  <a:lnTo>
                    <a:pt x="3153577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1F3291">
                    <a:alpha val="0"/>
                  </a:srgbClr>
                </a:gs>
                <a:gs pos="100000">
                  <a:srgbClr val="00093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153576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10" name="Group 10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187151" y="2117130"/>
            <a:ext cx="8359564" cy="227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90"/>
              </a:lnSpc>
              <a:spcBef>
                <a:spcPct val="0"/>
              </a:spcBef>
            </a:pPr>
            <a:r>
              <a:rPr lang="en-US" sz="14064" err="1">
                <a:solidFill>
                  <a:srgbClr val="FFFFFF"/>
                </a:solidFill>
                <a:latin typeface="Bebas Neue Cyrillic"/>
                <a:ea typeface="Bebas Neue Cyrillic"/>
                <a:cs typeface="Poppins" panose="00000500000000000000" pitchFamily="2" charset="0"/>
                <a:sym typeface="Bebas Neue Cyrillic"/>
              </a:rPr>
              <a:t>Neuronales</a:t>
            </a:r>
            <a:endParaRPr lang="en-US" sz="14064">
              <a:solidFill>
                <a:srgbClr val="FFFFFF"/>
              </a:solidFill>
              <a:latin typeface="Bebas Neue Cyrillic"/>
              <a:ea typeface="Bebas Neue Cyrillic"/>
              <a:cs typeface="Poppins" panose="00000500000000000000" pitchFamily="2" charset="0"/>
              <a:sym typeface="Bebas Neue Cyrillic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144000" y="3775105"/>
            <a:ext cx="8359564" cy="227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90"/>
              </a:lnSpc>
              <a:spcBef>
                <a:spcPct val="0"/>
              </a:spcBef>
            </a:pPr>
            <a:r>
              <a:rPr lang="en-US" sz="14064">
                <a:solidFill>
                  <a:srgbClr val="FFFFFF"/>
                </a:solidFill>
                <a:latin typeface="Bebas Neue Cyrillic"/>
                <a:ea typeface="Bebas Neue Cyrillic"/>
                <a:cs typeface="Poppins" panose="00000500000000000000" pitchFamily="2" charset="0"/>
                <a:sym typeface="Bebas Neue Cyrillic"/>
              </a:rPr>
              <a:t>Netz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3E9B846A-CEF3-59E8-3184-F2132B8778D5}"/>
              </a:ext>
            </a:extLst>
          </p:cNvPr>
          <p:cNvSpPr txBox="1"/>
          <p:nvPr/>
        </p:nvSpPr>
        <p:spPr>
          <a:xfrm>
            <a:off x="9190026" y="4833861"/>
            <a:ext cx="7005349" cy="21134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69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MNIST-</a:t>
            </a:r>
            <a:r>
              <a:rPr lang="en-US" sz="8000" err="1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Datensatz</a:t>
            </a:r>
            <a:endParaRPr lang="en-US" sz="8000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sp>
        <p:nvSpPr>
          <p:cNvPr id="13" name="TextBox 19">
            <a:extLst>
              <a:ext uri="{FF2B5EF4-FFF2-40B4-BE49-F238E27FC236}">
                <a16:creationId xmlns:a16="http://schemas.microsoft.com/office/drawing/2014/main" id="{544A1032-5826-9EEF-C07D-416B3D49D988}"/>
              </a:ext>
            </a:extLst>
          </p:cNvPr>
          <p:cNvSpPr txBox="1"/>
          <p:nvPr/>
        </p:nvSpPr>
        <p:spPr>
          <a:xfrm>
            <a:off x="6036783" y="7837459"/>
            <a:ext cx="6214433" cy="19712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690"/>
              </a:lnSpc>
              <a:spcBef>
                <a:spcPct val="0"/>
              </a:spcBef>
            </a:pPr>
            <a:r>
              <a:rPr lang="en-US" sz="2800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15.09.2025, Maja Greiner, Denis </a:t>
            </a:r>
            <a:r>
              <a:rPr lang="en-US" sz="2800" dirty="0" err="1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Gebele</a:t>
            </a:r>
            <a:r>
              <a:rPr lang="en-US" sz="2800" dirty="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, Sofya Midler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ACF0E4-9C92-D903-8DBE-90C6E6D26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8686645-B85F-883E-9389-BD7E5EFAC16D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CBFF6AE-C160-0C38-0C04-798DD989BEF5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AB4EB61D-7594-6D1D-7150-08ABF4DF7DBE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D0D19AD-D889-1873-C9B2-C5A7F3A08296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702F60F-A8C8-FB66-E0BC-46E5DD51BA72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AA80EB0-2F30-6A57-EBFE-12A270E371FA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0AEC7112-B1E4-E2A3-45A9-337359347557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D939907E-E2E7-22AD-A38A-1D992A059AA0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20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48A1B41-253C-5AF5-0C6B-534A9837E8CA}"/>
              </a:ext>
            </a:extLst>
          </p:cNvPr>
          <p:cNvSpPr txBox="1"/>
          <p:nvPr/>
        </p:nvSpPr>
        <p:spPr>
          <a:xfrm>
            <a:off x="1981261" y="1326279"/>
            <a:ext cx="1571332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de-DE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Phase 4: Trainingsorganisation</a:t>
            </a:r>
            <a:endParaRPr lang="en-US" sz="7389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D4ABE11-FC11-6B1B-160F-C3E833B603AB}"/>
              </a:ext>
            </a:extLst>
          </p:cNvPr>
          <p:cNvGrpSpPr/>
          <p:nvPr/>
        </p:nvGrpSpPr>
        <p:grpSpPr>
          <a:xfrm>
            <a:off x="1981262" y="2505075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F56E5EF-CD8D-D212-6F99-3E8ADB92B5F3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997A452-F53B-75CB-133E-A867425C36C1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D71BBB53-7943-5C27-C7FD-B4C4CE4A2ED2}"/>
              </a:ext>
            </a:extLst>
          </p:cNvPr>
          <p:cNvSpPr txBox="1"/>
          <p:nvPr/>
        </p:nvSpPr>
        <p:spPr>
          <a:xfrm>
            <a:off x="1981260" y="2697363"/>
            <a:ext cx="15463410" cy="32778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Ziel: 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Bestimmung der optimalen Batch-Size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de-DE" sz="2400">
              <a:solidFill>
                <a:srgbClr val="FFFFFF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Ergebnis</a:t>
            </a:r>
            <a:endParaRPr lang="de-DE" sz="2400" b="1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Keine nennenswerte Auswirkung auf Modellgüte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Trainingszeit  bei Batch-Size 256 am geringsten (115,6 s)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Beste Variante: Batch-Size 256: Generalisierungslücke -0,00312, Trainingszeit 115,6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53827091-A3F8-7E0E-BB19-51DC16F6955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87" t="3734" r="1335" b="2075"/>
          <a:stretch>
            <a:fillRect/>
          </a:stretch>
        </p:blipFill>
        <p:spPr>
          <a:xfrm>
            <a:off x="1981260" y="6302361"/>
            <a:ext cx="9041519" cy="313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376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1791D8-15B6-85A0-A941-2E6807480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5091A7B-D0FC-23B5-667C-335B31EA21F9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4BB18F5-B51A-E590-A429-B52EB00C0546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1F8A6CE-ADEB-43F8-0F6A-BC07D4573969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219CEBDC-C71C-E27C-9526-E067402C17FE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FAFC1BC-5F0C-EBB7-327B-EB934E082B81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4E6AB11-B39B-9849-9BFE-90201A674671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B372CF7-A592-1E57-3C0C-4043FFA7AE8E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D1D29809-1F1A-C890-7666-A08433DEDDF8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21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97B6D31B-3E85-A114-D34F-BB06098E6BC2}"/>
              </a:ext>
            </a:extLst>
          </p:cNvPr>
          <p:cNvSpPr txBox="1"/>
          <p:nvPr/>
        </p:nvSpPr>
        <p:spPr>
          <a:xfrm>
            <a:off x="1981261" y="1326279"/>
            <a:ext cx="1571332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de-DE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Phase 5: Optimizer &amp; Lernraten (LR) – Steuerung</a:t>
            </a:r>
            <a:endParaRPr lang="en-US" sz="7389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D5D4F84-8F1F-8789-BF16-81C3F2FB8E26}"/>
              </a:ext>
            </a:extLst>
          </p:cNvPr>
          <p:cNvGrpSpPr/>
          <p:nvPr/>
        </p:nvGrpSpPr>
        <p:grpSpPr>
          <a:xfrm>
            <a:off x="1981262" y="2505075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B6AD4C73-1D34-7FD7-0D7C-9DC7643F4441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092B924E-6770-48B9-1828-63EED3A27D00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ADA69B31-CEBB-D76A-8D7A-D35FFAC737F3}"/>
              </a:ext>
            </a:extLst>
          </p:cNvPr>
          <p:cNvSpPr txBox="1"/>
          <p:nvPr/>
        </p:nvSpPr>
        <p:spPr>
          <a:xfrm>
            <a:off x="1981261" y="2662209"/>
            <a:ext cx="16919883" cy="327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Ziel: 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Wahl des Optimizers und Lernratenmethode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Optimizer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: SGD vs. Adam-Optimizer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de-DE" sz="2400" b="1" err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Lernrate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: fest vs. dynamisch (</a:t>
            </a:r>
            <a:r>
              <a:rPr lang="de-DE" sz="2400" err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ReduceLROnPlateau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)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Ergebnis</a:t>
            </a:r>
            <a:endParaRPr lang="de-DE">
              <a:latin typeface="Poppins"/>
              <a:cs typeface="Poppins"/>
            </a:endParaRP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Adam-Optimizer deutlich effizienter als SGD hinsichtlich Trainingszeit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Adam-Optimizer mit dynamischer </a:t>
            </a:r>
            <a:r>
              <a:rPr lang="de-DE" sz="2400" err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Lernrate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 beste </a:t>
            </a:r>
            <a:r>
              <a:rPr lang="de-DE" sz="2400" err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Accuracy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 (0,99117) und Generalisierungslücke (-0,003)</a:t>
            </a:r>
            <a:endParaRPr lang="de-DE" sz="2400">
              <a:solidFill>
                <a:srgbClr val="FFFFFF"/>
              </a:solidFill>
              <a:latin typeface="Poppins"/>
              <a:ea typeface="Open Sans"/>
              <a:cs typeface="Poppin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A7C8EF59-71A6-5762-B101-D538A74F02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82" t="1293" r="1013" b="3027"/>
          <a:stretch>
            <a:fillRect/>
          </a:stretch>
        </p:blipFill>
        <p:spPr>
          <a:xfrm>
            <a:off x="1981260" y="6481002"/>
            <a:ext cx="8376865" cy="319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73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73C445-CC73-6EA4-7057-EF38534B9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2DB2E41-81ED-8D57-1E7B-548A82DA1103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AE3D5B03-3350-7720-78E1-4F3DA610C6DB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01B3BE3-63F6-3748-6761-D8E81825FE1A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BC775EE-2798-67E6-231B-80B6D6627E0A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7310D31-ED59-EB20-92FA-8EDDC0C4B66F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DEF6CB6-60AC-BE70-7768-97B8E19A04DF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B81CAA98-5230-DB24-2EAD-ACDDACC957AC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1F8E1457-7C61-20A8-BF8D-8211A5E45E2A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22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9D49DB2-6107-9869-5950-E284EA645B0E}"/>
              </a:ext>
            </a:extLst>
          </p:cNvPr>
          <p:cNvSpPr txBox="1"/>
          <p:nvPr/>
        </p:nvSpPr>
        <p:spPr>
          <a:xfrm>
            <a:off x="1981261" y="1326279"/>
            <a:ext cx="1571332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de-DE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Ergebnis</a:t>
            </a:r>
            <a:endParaRPr lang="en-US" sz="7389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B708FE22-6EEA-158E-EF77-9E76AB74B19D}"/>
              </a:ext>
            </a:extLst>
          </p:cNvPr>
          <p:cNvGrpSpPr/>
          <p:nvPr/>
        </p:nvGrpSpPr>
        <p:grpSpPr>
          <a:xfrm>
            <a:off x="1981262" y="2505075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C6431F35-6B48-0145-2913-29B57171C53E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3F6205D-1324-B5FB-33B4-9E2C80F98D45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Grafik 8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EF48359A-9D87-8800-FD94-34E2DAFA7D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6" t="2652" r="1243" b="1788"/>
          <a:stretch>
            <a:fillRect/>
          </a:stretch>
        </p:blipFill>
        <p:spPr>
          <a:xfrm>
            <a:off x="1981261" y="2915770"/>
            <a:ext cx="13368414" cy="622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591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D6224A-FA00-3A94-68B6-BD4DE3BC3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B6C016C-0E73-624F-0B24-D3D7773AA375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B6CB216C-C9A6-093B-2F27-48376328101D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F79577B-A29F-BB10-CE0A-4797E9F59F51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839DE0F-244F-1639-C39E-6AF85102AE90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FB659CD-B8E3-E2A3-639B-1AAE2A38CBFE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976F711-907D-CA2C-9A7F-65B86947EFD3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A7F9865E-90D8-6DC6-27C4-F1341EACF80B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0248935D-137C-D1D0-5346-F5275FCBBB7F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23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5EE6FF73-28C8-AD62-2FBC-5C5CAF593010}"/>
              </a:ext>
            </a:extLst>
          </p:cNvPr>
          <p:cNvSpPr txBox="1"/>
          <p:nvPr/>
        </p:nvSpPr>
        <p:spPr>
          <a:xfrm>
            <a:off x="1981261" y="1326279"/>
            <a:ext cx="1571332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de-DE" sz="735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Analyse: </a:t>
            </a:r>
            <a:r>
              <a:rPr lang="de-DE" sz="7350" err="1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Confusion</a:t>
            </a:r>
            <a:r>
              <a:rPr lang="de-DE" sz="735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Matrix</a:t>
            </a:r>
            <a:endParaRPr lang="en-US" sz="7350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CE8B87B6-798A-DB76-46B3-136539263AC3}"/>
              </a:ext>
            </a:extLst>
          </p:cNvPr>
          <p:cNvGrpSpPr/>
          <p:nvPr/>
        </p:nvGrpSpPr>
        <p:grpSpPr>
          <a:xfrm>
            <a:off x="1981262" y="2505075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BCE09110-A084-022C-1553-DF8E67BB1C6A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27AA8B67-8481-F013-639D-6E7D700900D4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0" name="Grafik 9" descr="Ein Bild, das Text, Quadra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7E80A4DE-0CB9-E0FE-04D0-03DB0702048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6" r="16129"/>
          <a:stretch>
            <a:fillRect/>
          </a:stretch>
        </p:blipFill>
        <p:spPr bwMode="auto">
          <a:xfrm>
            <a:off x="838200" y="2980347"/>
            <a:ext cx="5359553" cy="49462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Grafik 10" descr="Ein Bild, das Text, Quadrat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1683386D-2C60-6141-E877-7A12CA145F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19" r="16538"/>
          <a:stretch>
            <a:fillRect/>
          </a:stretch>
        </p:blipFill>
        <p:spPr bwMode="auto">
          <a:xfrm>
            <a:off x="6503936" y="2980347"/>
            <a:ext cx="5295228" cy="4946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Grafik 11" descr="Ein Bild, das Text, Quadrat, Screenshot, Rechteck enthält.&#10;&#10;KI-generierte Inhalte können fehlerhaft sein.">
            <a:extLst>
              <a:ext uri="{FF2B5EF4-FFF2-40B4-BE49-F238E27FC236}">
                <a16:creationId xmlns:a16="http://schemas.microsoft.com/office/drawing/2014/main" id="{B751BCDE-5B8F-D6E1-A262-175AFF12C9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3" r="16880"/>
          <a:stretch>
            <a:fillRect/>
          </a:stretch>
        </p:blipFill>
        <p:spPr bwMode="auto">
          <a:xfrm>
            <a:off x="12105347" y="2980347"/>
            <a:ext cx="5189190" cy="49462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17269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85B08C-DF2F-6CB1-089A-042D8EA7A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B81890A-17D7-5BB4-7886-F3C3CE72D5F4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00568F6-4E71-CC1F-1C21-6A40ADCF218D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23B4606-CC0C-BD93-DA12-19F0181B9215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DA96C40A-294D-E560-693D-69627C5603B9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1678AB6-1C43-05D0-11F4-52EACBB7932D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D3DBB5B-9D6F-6175-20FA-5D492FCDB6CD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DC9CCA2-B3AF-020A-BDCE-27EF63320296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1A6D2C4C-3EF1-93B0-FF01-F5D6C9640869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24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9373025-95E3-461E-B8F8-5530B0158755}"/>
              </a:ext>
            </a:extLst>
          </p:cNvPr>
          <p:cNvSpPr txBox="1"/>
          <p:nvPr/>
        </p:nvSpPr>
        <p:spPr>
          <a:xfrm>
            <a:off x="1981261" y="1326279"/>
            <a:ext cx="1571332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de-DE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Analyse: Heat </a:t>
            </a:r>
            <a:r>
              <a:rPr lang="de-DE" sz="7389" err="1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Map</a:t>
            </a:r>
            <a:endParaRPr lang="en-US" sz="7389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BDB05016-B2D6-D874-BDF7-693AF2921E92}"/>
              </a:ext>
            </a:extLst>
          </p:cNvPr>
          <p:cNvGrpSpPr/>
          <p:nvPr/>
        </p:nvGrpSpPr>
        <p:grpSpPr>
          <a:xfrm>
            <a:off x="1981262" y="2505075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6D33FAED-67D8-D741-44D6-648A6DC02975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E6A27DB5-F534-68A5-F3C7-CC5C9420B89F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2FEC5B25-B8C4-3ABC-960C-A9D98D6DD9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1" r="2909" b="1242"/>
          <a:stretch>
            <a:fillRect/>
          </a:stretch>
        </p:blipFill>
        <p:spPr>
          <a:xfrm>
            <a:off x="777986" y="2980347"/>
            <a:ext cx="5377334" cy="4608818"/>
          </a:xfrm>
          <a:prstGeom prst="rect">
            <a:avLst/>
          </a:prstGeom>
        </p:spPr>
      </p:pic>
      <p:pic>
        <p:nvPicPr>
          <p:cNvPr id="17" name="Grafik 16" descr="Ein Bild, das Text, Screenshot, Diagramm, Quadrat enthält.&#10;&#10;KI-generierte Inhalte können fehlerhaft sein.">
            <a:extLst>
              <a:ext uri="{FF2B5EF4-FFF2-40B4-BE49-F238E27FC236}">
                <a16:creationId xmlns:a16="http://schemas.microsoft.com/office/drawing/2014/main" id="{B4BA8327-A170-D225-ED6B-6AEE97067E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2" r="2786" b="2616"/>
          <a:stretch>
            <a:fillRect/>
          </a:stretch>
        </p:blipFill>
        <p:spPr>
          <a:xfrm>
            <a:off x="12113470" y="2980346"/>
            <a:ext cx="5396544" cy="4608819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55E6AAEC-2FC5-E7DC-C2DB-4E3D97CAD2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8" r="3487" b="2733"/>
          <a:stretch>
            <a:fillRect/>
          </a:stretch>
        </p:blipFill>
        <p:spPr>
          <a:xfrm>
            <a:off x="6501068" y="2980346"/>
            <a:ext cx="5326868" cy="460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8153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FDF55D-94D6-67EC-8539-E10C9ED2A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BF7CFAD-F598-97A3-77CF-925839ADF135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984B851-4823-3C5C-E795-A465E08317D5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1662B95-B3AE-58A8-3D36-C535C772DBEA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56E34B7C-C07F-DFD9-A763-B898643D26DD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993CEAF-F62F-4B2B-8AF2-EE10200FA981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B500975-D76B-B16F-79D9-EBA17C444EAA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68EF14CB-3720-D28E-CB83-D913895C577A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7C089A69-BDD1-D3CF-D113-FC04A0D3A1AA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25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16208CE-62D6-B435-7423-48C0DE9D5F97}"/>
              </a:ext>
            </a:extLst>
          </p:cNvPr>
          <p:cNvSpPr txBox="1"/>
          <p:nvPr/>
        </p:nvSpPr>
        <p:spPr>
          <a:xfrm>
            <a:off x="1981261" y="1326279"/>
            <a:ext cx="1571332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3"/>
              </a:lnSpc>
            </a:pPr>
            <a:r>
              <a:rPr lang="de-DE" sz="735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Analyse: Lernkurven &amp; </a:t>
            </a:r>
            <a:r>
              <a:rPr lang="de-DE" sz="7350" err="1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Generalisierungsgap</a:t>
            </a:r>
            <a:endParaRPr lang="en-US" sz="7389" err="1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38C1C3F-B5D5-36FA-71E9-F99289B52B46}"/>
              </a:ext>
            </a:extLst>
          </p:cNvPr>
          <p:cNvGrpSpPr/>
          <p:nvPr/>
        </p:nvGrpSpPr>
        <p:grpSpPr>
          <a:xfrm>
            <a:off x="1981262" y="2505075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DF994878-2FE0-86B7-5E94-F7CDB57D1B3C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C548CB83-7641-2CEE-8D09-0814A1D32F1B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498C4A02-6591-74FE-2190-273A45F157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2" y="3701299"/>
            <a:ext cx="5377335" cy="4033001"/>
          </a:xfrm>
          <a:prstGeom prst="rect">
            <a:avLst/>
          </a:prstGeom>
        </p:spPr>
      </p:pic>
      <p:pic>
        <p:nvPicPr>
          <p:cNvPr id="11" name="Grafik 10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DD07907B-29E9-E7A0-2527-2D94AEAB99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68" y="3701299"/>
            <a:ext cx="5377335" cy="4033001"/>
          </a:xfrm>
          <a:prstGeom prst="rect">
            <a:avLst/>
          </a:prstGeom>
        </p:spPr>
      </p:pic>
      <p:pic>
        <p:nvPicPr>
          <p:cNvPr id="16" name="Grafik 15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095AD279-1E1A-439B-0463-FBB1D11903E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9687" y="3701299"/>
            <a:ext cx="5377335" cy="403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99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D401B4-4A25-D37B-4B43-0B2E47469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C3E7E420-50F3-F957-651F-A034926C52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070" y="3701297"/>
            <a:ext cx="5377333" cy="4033000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DD570059-CB8A-6233-CE51-F5596B2C669B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3899C74-F472-1AD2-3998-44975BD81B26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2C6FB62-0818-3951-E263-87F1DC866FBF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787E44D9-9ABF-8037-792E-F71F7713EE5F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A9E45AC-EB88-6D95-C8BF-B6F097288B90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9AF756D-54DD-8CD5-1E1F-94F7E1EBD4D1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F095340-210C-4B68-2027-D93200421F5D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56369F36-EA80-18EC-94D5-40494C277019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26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2AB95EE-E152-EED1-46D2-0F0BCEF5FB6A}"/>
              </a:ext>
            </a:extLst>
          </p:cNvPr>
          <p:cNvSpPr txBox="1"/>
          <p:nvPr/>
        </p:nvSpPr>
        <p:spPr>
          <a:xfrm>
            <a:off x="1981261" y="1326279"/>
            <a:ext cx="1571332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3"/>
              </a:lnSpc>
            </a:pPr>
            <a:r>
              <a:rPr lang="de-DE" sz="735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Analyse: Lernkurven &amp; </a:t>
            </a:r>
            <a:r>
              <a:rPr lang="de-DE" sz="7350" err="1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Generalisierungsgap</a:t>
            </a:r>
            <a:endParaRPr lang="en-US" sz="7389">
              <a:solidFill>
                <a:srgbClr val="FFFFFF"/>
              </a:solidFill>
              <a:latin typeface="Bebas Neue Cyrillic"/>
              <a:ea typeface="Bebas Neue Cyrillic"/>
              <a:cs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957C8D2-AE8D-6AB1-12A7-342F4BFD492A}"/>
              </a:ext>
            </a:extLst>
          </p:cNvPr>
          <p:cNvGrpSpPr/>
          <p:nvPr/>
        </p:nvGrpSpPr>
        <p:grpSpPr>
          <a:xfrm>
            <a:off x="1981262" y="2505075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37DCE0CF-9F79-FCD0-CB5E-C9880D96C1B5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83CD2D91-73C3-A1A5-ECCA-07EAEF5D7B07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6" name="Grafik 15" descr="Ein Bild, das Text, Diagramm, Screenshot, Reihe enthält.&#10;&#10;KI-generierte Inhalte können fehlerhaft sein.">
            <a:extLst>
              <a:ext uri="{FF2B5EF4-FFF2-40B4-BE49-F238E27FC236}">
                <a16:creationId xmlns:a16="http://schemas.microsoft.com/office/drawing/2014/main" id="{0004C4C8-7849-D0B7-9B8B-52EE2D60ADF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377" y="3714955"/>
            <a:ext cx="5377333" cy="4033000"/>
          </a:xfrm>
          <a:prstGeom prst="rect">
            <a:avLst/>
          </a:prstGeom>
        </p:spPr>
      </p:pic>
      <p:pic>
        <p:nvPicPr>
          <p:cNvPr id="9" name="Grafik 8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BE2A1FF0-540D-D9F0-E6F5-C8D450E18A4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89" y="3714956"/>
            <a:ext cx="5377333" cy="40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93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B866F3-5014-BD7D-B964-BFF5ED6CB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BB760A09-79E5-83A8-EF9F-FB2A79C6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227" y="3245013"/>
            <a:ext cx="5389857" cy="4489284"/>
          </a:xfrm>
          <a:prstGeom prst="rect">
            <a:avLst/>
          </a:prstGeom>
        </p:spPr>
      </p:pic>
      <p:pic>
        <p:nvPicPr>
          <p:cNvPr id="13" name="Grafik 12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F1A9304A-5A59-3831-13C7-438C3C5DC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0" y="3238543"/>
            <a:ext cx="5398433" cy="4496427"/>
          </a:xfrm>
          <a:prstGeom prst="rect">
            <a:avLst/>
          </a:prstGeom>
        </p:spPr>
      </p:pic>
      <p:grpSp>
        <p:nvGrpSpPr>
          <p:cNvPr id="2" name="Group 2">
            <a:extLst>
              <a:ext uri="{FF2B5EF4-FFF2-40B4-BE49-F238E27FC236}">
                <a16:creationId xmlns:a16="http://schemas.microsoft.com/office/drawing/2014/main" id="{95F3F116-291B-AA4C-7981-87A23790F167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6051E80-D727-0C6E-873F-9748CBCDA97F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57BA8B8-867C-7412-0E36-0B17267114F0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87CE475F-A3CB-99B3-2016-755AC259FB6D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EED0A03-E754-A97F-3695-7B278C63E6F8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9E404BF-5E29-1B13-7C9E-56A42B59B3E7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69262F2-74EC-00C3-CD65-AE0423C577D2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96DB2AEB-2A45-6E6E-A727-6C11278D05DD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27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5D7B45E-F30B-CD05-17F6-B5B45DE023C0}"/>
              </a:ext>
            </a:extLst>
          </p:cNvPr>
          <p:cNvSpPr txBox="1"/>
          <p:nvPr/>
        </p:nvSpPr>
        <p:spPr>
          <a:xfrm>
            <a:off x="1981261" y="1326279"/>
            <a:ext cx="1571332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463"/>
              </a:lnSpc>
            </a:pPr>
            <a:r>
              <a:rPr lang="de-DE" sz="735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Analyse: </a:t>
            </a:r>
            <a:r>
              <a:rPr lang="de-DE" sz="7350" err="1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Reliability</a:t>
            </a:r>
            <a:r>
              <a:rPr lang="de-DE" sz="7350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 &amp; ECE-Score</a:t>
            </a:r>
            <a:endParaRPr lang="en-US" sz="7350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1FA3AFB1-CD02-303A-8D25-7AB7F9514194}"/>
              </a:ext>
            </a:extLst>
          </p:cNvPr>
          <p:cNvGrpSpPr/>
          <p:nvPr/>
        </p:nvGrpSpPr>
        <p:grpSpPr>
          <a:xfrm>
            <a:off x="1981262" y="2505075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BB82C130-B85B-9C11-5FFD-D625ADF4192F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FE2B6A46-06B8-3FF4-8887-9FCB7DB1F743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17" name="Grafik 16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0B3AEE89-EA4D-33B4-248D-137A0B564F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118" y="3233511"/>
            <a:ext cx="5389857" cy="448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0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BFF483-FE03-CBA6-FBB0-251BDDB507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7E1999A-BBC8-51F6-D0DC-75D4FA6BBB26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6150F59A-9C04-FEEA-F73A-32F60F345E70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9A0D7221-F494-E484-4C2F-5FCC7DEBB1CD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826B720-1799-2772-861D-2E73483EDACA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17D578FD-7D64-7A52-D440-9AA1280D061E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342297B9-AD80-FD0B-36E1-EC67124F7E53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A8DA8F3-15AF-331A-C56C-8B3AD74C0F6D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49D15F9B-78B1-219B-7DBF-B4473D99101C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28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19303ECE-60AE-E327-72A5-528F634D2B6D}"/>
              </a:ext>
            </a:extLst>
          </p:cNvPr>
          <p:cNvSpPr txBox="1"/>
          <p:nvPr/>
        </p:nvSpPr>
        <p:spPr>
          <a:xfrm>
            <a:off x="1981261" y="1326279"/>
            <a:ext cx="1571332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de-DE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Analyse: Rauschen</a:t>
            </a:r>
            <a:endParaRPr lang="en-US" sz="7389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A4ADCA18-9C37-E2A2-464A-6BD525287825}"/>
              </a:ext>
            </a:extLst>
          </p:cNvPr>
          <p:cNvGrpSpPr/>
          <p:nvPr/>
        </p:nvGrpSpPr>
        <p:grpSpPr>
          <a:xfrm>
            <a:off x="1981262" y="2505075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5069DDF-6FC0-3B0A-B9BB-A62F8BE2B8C0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BA811D39-9D44-2446-2827-10DD929668F7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B9CBCB8B-CBF5-C19C-2490-0AEE481F05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23626" y="1326279"/>
            <a:ext cx="4282986" cy="2570402"/>
          </a:xfrm>
          <a:prstGeom prst="rect">
            <a:avLst/>
          </a:prstGeom>
        </p:spPr>
      </p:pic>
      <p:pic>
        <p:nvPicPr>
          <p:cNvPr id="15" name="Grafik 14" descr="Ein Bild, das Text, Reih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B24A70FF-F1D0-C337-8539-6869C85CEB6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0" y="4441006"/>
            <a:ext cx="5398432" cy="4048824"/>
          </a:xfrm>
          <a:prstGeom prst="rect">
            <a:avLst/>
          </a:prstGeom>
        </p:spPr>
      </p:pic>
      <p:pic>
        <p:nvPicPr>
          <p:cNvPr id="17" name="Grafik 16" descr="Ein Bild, das Text, Screenshot, Reihe, Diagramm enthält.&#10;&#10;KI-generierte Inhalte können fehlerhaft sein.">
            <a:extLst>
              <a:ext uri="{FF2B5EF4-FFF2-40B4-BE49-F238E27FC236}">
                <a16:creationId xmlns:a16="http://schemas.microsoft.com/office/drawing/2014/main" id="{E55727DE-89D3-4695-63DC-BA10E632EB7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5227" y="4453907"/>
            <a:ext cx="5389857" cy="4042393"/>
          </a:xfrm>
          <a:prstGeom prst="rect">
            <a:avLst/>
          </a:prstGeom>
        </p:spPr>
      </p:pic>
      <p:pic>
        <p:nvPicPr>
          <p:cNvPr id="18" name="Grafik 17" descr="Ein Bild, das Text, Reihe, Screenshot, Diagramm enthält.&#10;&#10;KI-generierte Inhalte können fehlerhaft sein.">
            <a:extLst>
              <a:ext uri="{FF2B5EF4-FFF2-40B4-BE49-F238E27FC236}">
                <a16:creationId xmlns:a16="http://schemas.microsoft.com/office/drawing/2014/main" id="{6B2402D1-6232-7DE8-3F99-E0760DB44CD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5119" y="4441006"/>
            <a:ext cx="5389857" cy="404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883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E8D970-4A1D-744C-964A-EDECD15B3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174D609-D9A5-2FF7-9CA5-13BB5B932E89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9EC221B-1529-0812-FD4A-F7B686DE08FF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BEC4657-1A2F-4D4C-93B9-35046B1FF251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FD98AB6A-7A98-F0F6-9FFE-D2143C6A0D11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9AF8A33F-A13E-72B7-672E-D3C0E5DD2FAA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7E688681-D5B5-2318-0D9D-6DFFF8BE0D9D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9FA89523-67A0-6338-E79D-3D7BA6AF240F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D5F89279-9AF2-51AA-2C4E-4C7B33FC1609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29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807C17EB-E214-8082-FD15-6EBC47F27E77}"/>
              </a:ext>
            </a:extLst>
          </p:cNvPr>
          <p:cNvSpPr txBox="1"/>
          <p:nvPr/>
        </p:nvSpPr>
        <p:spPr>
          <a:xfrm>
            <a:off x="1981261" y="1326279"/>
            <a:ext cx="1571332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de-DE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Analyse: Fazit</a:t>
            </a:r>
            <a:endParaRPr lang="en-US" sz="7389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03B65A1B-85B4-BD9B-3B4B-C8CE40460C66}"/>
              </a:ext>
            </a:extLst>
          </p:cNvPr>
          <p:cNvGrpSpPr/>
          <p:nvPr/>
        </p:nvGrpSpPr>
        <p:grpSpPr>
          <a:xfrm>
            <a:off x="1981262" y="2505075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9651127A-700C-0B4D-D6D1-6BACF4026CC3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74B50578-40D2-EFE0-5C01-CC1C5FA5D958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Grafik 8" descr="Ein Bild, das Text, Screenshot, Schrift, Zahl enthält.&#10;&#10;KI-generierte Inhalte können fehlerhaft sein.">
            <a:extLst>
              <a:ext uri="{FF2B5EF4-FFF2-40B4-BE49-F238E27FC236}">
                <a16:creationId xmlns:a16="http://schemas.microsoft.com/office/drawing/2014/main" id="{0D515427-AD4F-CCC5-2396-C6DA85E5BF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96" t="2652" r="1243" b="1788"/>
          <a:stretch>
            <a:fillRect/>
          </a:stretch>
        </p:blipFill>
        <p:spPr>
          <a:xfrm>
            <a:off x="1981261" y="2915770"/>
            <a:ext cx="13368414" cy="622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96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940888" y="1695614"/>
            <a:ext cx="6537699" cy="997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MLP vs CNN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940888" y="2845482"/>
            <a:ext cx="2931669" cy="48938"/>
            <a:chOff x="0" y="0"/>
            <a:chExt cx="772127" cy="1288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72127" cy="12889"/>
            </a:xfrm>
            <a:custGeom>
              <a:avLst/>
              <a:gdLst/>
              <a:ahLst/>
              <a:cxnLst/>
              <a:rect l="l" t="t" r="r" b="b"/>
              <a:pathLst>
                <a:path w="772127" h="12889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41" name="Tabelle 40">
            <a:extLst>
              <a:ext uri="{FF2B5EF4-FFF2-40B4-BE49-F238E27FC236}">
                <a16:creationId xmlns:a16="http://schemas.microsoft.com/office/drawing/2014/main" id="{D99D00A8-2A66-16CE-BE86-21789B094F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0977523"/>
              </p:ext>
            </p:extLst>
          </p:nvPr>
        </p:nvGraphicFramePr>
        <p:xfrm>
          <a:off x="1940888" y="3039081"/>
          <a:ext cx="14899313" cy="630631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26640">
                  <a:extLst>
                    <a:ext uri="{9D8B030D-6E8A-4147-A177-3AD203B41FA5}">
                      <a16:colId xmlns:a16="http://schemas.microsoft.com/office/drawing/2014/main" val="1906507"/>
                    </a:ext>
                  </a:extLst>
                </a:gridCol>
                <a:gridCol w="5877151">
                  <a:extLst>
                    <a:ext uri="{9D8B030D-6E8A-4147-A177-3AD203B41FA5}">
                      <a16:colId xmlns:a16="http://schemas.microsoft.com/office/drawing/2014/main" val="2101468535"/>
                    </a:ext>
                  </a:extLst>
                </a:gridCol>
                <a:gridCol w="5795522">
                  <a:extLst>
                    <a:ext uri="{9D8B030D-6E8A-4147-A177-3AD203B41FA5}">
                      <a16:colId xmlns:a16="http://schemas.microsoft.com/office/drawing/2014/main" val="763812458"/>
                    </a:ext>
                  </a:extLst>
                </a:gridCol>
              </a:tblGrid>
              <a:tr h="876377">
                <a:tc>
                  <a:txBody>
                    <a:bodyPr/>
                    <a:lstStyle/>
                    <a:p>
                      <a:r>
                        <a:rPr lang="de-DE" sz="3200" b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Merkmal</a:t>
                      </a:r>
                    </a:p>
                  </a:txBody>
                  <a:tcPr marL="137160" marR="137160" marT="137160" marB="137160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sz="3200" b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MLP (</a:t>
                      </a:r>
                      <a:r>
                        <a:rPr lang="de-DE" sz="3200" b="1" err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Multilayer</a:t>
                      </a:r>
                      <a:r>
                        <a:rPr lang="de-DE" sz="3200" b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de-DE" sz="3200" b="1" err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Perceptron</a:t>
                      </a:r>
                      <a:r>
                        <a:rPr lang="de-DE" sz="3200" b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)</a:t>
                      </a:r>
                    </a:p>
                  </a:txBody>
                  <a:tcPr marL="137160" marR="137160" marT="137160" marB="13716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3200" b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CNN (</a:t>
                      </a:r>
                      <a:r>
                        <a:rPr lang="de-DE" sz="3200" b="1" err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Convolutional</a:t>
                      </a:r>
                      <a:r>
                        <a:rPr lang="de-DE" sz="3200" b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</a:t>
                      </a:r>
                      <a:r>
                        <a:rPr lang="de-DE" sz="3200" b="1" err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Neural</a:t>
                      </a:r>
                      <a:r>
                        <a:rPr lang="de-DE" sz="3200" b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Network)</a:t>
                      </a:r>
                    </a:p>
                  </a:txBody>
                  <a:tcPr marL="137160" marR="137160" marT="137160" marB="13716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6598451"/>
                  </a:ext>
                </a:extLst>
              </a:tr>
              <a:tr h="561189">
                <a:tc>
                  <a:txBody>
                    <a:bodyPr/>
                    <a:lstStyle/>
                    <a:p>
                      <a:endParaRPr lang="de-DE" sz="240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  <a:p>
                      <a:r>
                        <a:rPr lang="de-DE" sz="240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Verbindung</a:t>
                      </a:r>
                    </a:p>
                  </a:txBody>
                  <a:tcPr marL="137160" marR="137160" marT="137160" marB="137160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400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Fully </a:t>
                      </a:r>
                      <a:r>
                        <a:rPr lang="de-DE" sz="2400" err="1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Connected</a:t>
                      </a:r>
                      <a:r>
                        <a:rPr lang="de-DE" sz="2400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 / </a:t>
                      </a:r>
                      <a:r>
                        <a:rPr lang="de-DE" sz="2400" err="1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Dense</a:t>
                      </a:r>
                      <a:r>
                        <a:rPr lang="de-DE" sz="2400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 (All-</a:t>
                      </a:r>
                      <a:r>
                        <a:rPr lang="de-DE" sz="2400" err="1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to</a:t>
                      </a:r>
                      <a:r>
                        <a:rPr lang="de-DE" sz="2400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-All) –&gt; alle Neuronen einer Schicht sind mit allen Neuronen der nächsten Schicht verbunden</a:t>
                      </a:r>
                      <a:endParaRPr lang="de-DE" sz="240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137160" marR="137160" marT="137160" marB="13716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400" err="1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Local</a:t>
                      </a:r>
                      <a:r>
                        <a:rPr lang="de-DE" sz="240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 Connectivity 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40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–&gt; jedes Neuron ist nur mit einem lokalen Bereich der Eingabe verbunden</a:t>
                      </a:r>
                    </a:p>
                  </a:txBody>
                  <a:tcPr marL="137160" marR="137160" marT="137160" marB="13716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600902"/>
                  </a:ext>
                </a:extLst>
              </a:tr>
              <a:tr h="561189">
                <a:tc>
                  <a:txBody>
                    <a:bodyPr/>
                    <a:lstStyle/>
                    <a:p>
                      <a:r>
                        <a:rPr lang="de-DE" sz="240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Eingabeformat</a:t>
                      </a:r>
                    </a:p>
                  </a:txBody>
                  <a:tcPr marL="137160" marR="137160" marT="137160" marB="137160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400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1D – Vektor </a:t>
                      </a:r>
                    </a:p>
                  </a:txBody>
                  <a:tcPr marL="137160" marR="137160" marT="137160" marB="13716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400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3D – Tensor (Höhe x Breite x Kanäle)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endParaRPr lang="de-DE" sz="2400">
                        <a:solidFill>
                          <a:schemeClr val="bg1"/>
                        </a:solidFill>
                        <a:latin typeface="Poppins" panose="00000500000000000000" pitchFamily="2" charset="0"/>
                        <a:cs typeface="Poppins" panose="00000500000000000000" pitchFamily="2" charset="0"/>
                      </a:endParaRPr>
                    </a:p>
                  </a:txBody>
                  <a:tcPr marL="137160" marR="137160" marT="137160" marB="13716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285748"/>
                  </a:ext>
                </a:extLst>
              </a:tr>
              <a:tr h="561189">
                <a:tc>
                  <a:txBody>
                    <a:bodyPr/>
                    <a:lstStyle/>
                    <a:p>
                      <a:r>
                        <a:rPr lang="de-DE" sz="2400">
                          <a:solidFill>
                            <a:schemeClr val="bg1"/>
                          </a:solidFill>
                          <a:latin typeface="Poppins" panose="00000500000000000000" pitchFamily="2" charset="0"/>
                          <a:cs typeface="Poppins" panose="00000500000000000000" pitchFamily="2" charset="0"/>
                        </a:rPr>
                        <a:t>Schichtenaufbau</a:t>
                      </a:r>
                    </a:p>
                  </a:txBody>
                  <a:tcPr marL="137160" marR="137160" marT="137160" marB="137160"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400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Eingabe –&gt; </a:t>
                      </a:r>
                      <a:r>
                        <a:rPr lang="de-DE" sz="2400" err="1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Dense</a:t>
                      </a:r>
                      <a:r>
                        <a:rPr lang="de-DE" sz="2400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  -&gt; Ausgabe </a:t>
                      </a:r>
                    </a:p>
                  </a:txBody>
                  <a:tcPr marL="137160" marR="137160" marT="137160" marB="13716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de-DE" sz="2400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Conv2D -&gt; Pooling  -&gt; Flatten -&gt; </a:t>
                      </a:r>
                      <a:r>
                        <a:rPr lang="de-DE" sz="2400" err="1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Dense</a:t>
                      </a:r>
                      <a:r>
                        <a:rPr lang="de-DE" sz="2400">
                          <a:solidFill>
                            <a:schemeClr val="bg1"/>
                          </a:solidFill>
                          <a:latin typeface="Poppins"/>
                          <a:cs typeface="Poppins"/>
                        </a:rPr>
                        <a:t> -&gt; Ausgabe </a:t>
                      </a:r>
                    </a:p>
                  </a:txBody>
                  <a:tcPr marL="137160" marR="137160" marT="137160" marB="13716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4361905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10800000">
            <a:off x="0" y="0"/>
            <a:ext cx="14042146" cy="10287000"/>
            <a:chOff x="0" y="0"/>
            <a:chExt cx="3698343" cy="27093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698343" cy="2709333"/>
            </a:xfrm>
            <a:custGeom>
              <a:avLst/>
              <a:gdLst/>
              <a:ahLst/>
              <a:cxnLst/>
              <a:rect l="l" t="t" r="r" b="b"/>
              <a:pathLst>
                <a:path w="3698343" h="2709333">
                  <a:moveTo>
                    <a:pt x="0" y="0"/>
                  </a:moveTo>
                  <a:lnTo>
                    <a:pt x="3698343" y="0"/>
                  </a:lnTo>
                  <a:lnTo>
                    <a:pt x="3698343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1F3291">
                    <a:alpha val="0"/>
                  </a:srgbClr>
                </a:gs>
                <a:gs pos="100000">
                  <a:srgbClr val="000935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369834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9" name="Group 9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13769" y="6790465"/>
            <a:ext cx="6526921" cy="623294"/>
            <a:chOff x="0" y="0"/>
            <a:chExt cx="1719024" cy="16416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19024" cy="164160"/>
            </a:xfrm>
            <a:custGeom>
              <a:avLst/>
              <a:gdLst/>
              <a:ahLst/>
              <a:cxnLst/>
              <a:rect l="l" t="t" r="r" b="b"/>
              <a:pathLst>
                <a:path w="1719024" h="164160">
                  <a:moveTo>
                    <a:pt x="0" y="0"/>
                  </a:moveTo>
                  <a:lnTo>
                    <a:pt x="1719024" y="0"/>
                  </a:lnTo>
                  <a:lnTo>
                    <a:pt x="1719024" y="164160"/>
                  </a:lnTo>
                  <a:lnTo>
                    <a:pt x="0" y="16416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719024" cy="2022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30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13769" y="2606541"/>
            <a:ext cx="8359564" cy="22792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9690"/>
              </a:lnSpc>
              <a:spcBef>
                <a:spcPct val="0"/>
              </a:spcBef>
            </a:pPr>
            <a:r>
              <a:rPr lang="en-US" sz="140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Danke für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70616" y="4264515"/>
            <a:ext cx="13826559" cy="22792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690"/>
              </a:lnSpc>
              <a:spcBef>
                <a:spcPct val="0"/>
              </a:spcBef>
            </a:pPr>
            <a:r>
              <a:rPr lang="en-US" sz="14064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Eure Aufmerksamkeit!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/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81262" y="1162496"/>
            <a:ext cx="9753538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de-DE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MNIST-Datensatz  handschriftliche Ziffern 0 – 9</a:t>
            </a:r>
            <a:endParaRPr lang="en-US" sz="7389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/>
          <p:cNvGrpSpPr/>
          <p:nvPr/>
        </p:nvGrpSpPr>
        <p:grpSpPr>
          <a:xfrm>
            <a:off x="1981262" y="3233754"/>
            <a:ext cx="1757694" cy="47625"/>
            <a:chOff x="0" y="0"/>
            <a:chExt cx="462932" cy="12543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981261" y="4843494"/>
            <a:ext cx="6553139" cy="27176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  <a:sym typeface="Open Sans"/>
              </a:rPr>
              <a:t>70.000 Graustufenbilder mit jeweils 28x28 (784) Pixel</a:t>
            </a: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  <a:sym typeface="Open Sans"/>
              </a:rPr>
              <a:t>Handschriftlich geschriebene Ziffern von 0 bis 9</a:t>
            </a: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  <a:sym typeface="Open Sans"/>
              </a:rPr>
              <a:t>Graustufenbild: Wertebereich 0 – 255</a:t>
            </a:r>
          </a:p>
        </p:txBody>
      </p:sp>
      <p:pic>
        <p:nvPicPr>
          <p:cNvPr id="35" name="Picture 1" descr="A white and black image of a fish&#10;&#10;AI-generated content may be incorrect.">
            <a:extLst>
              <a:ext uri="{FF2B5EF4-FFF2-40B4-BE49-F238E27FC236}">
                <a16:creationId xmlns:a16="http://schemas.microsoft.com/office/drawing/2014/main" id="{CE212D4E-C318-3B60-3D0A-BAE34DEE27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3533440"/>
            <a:ext cx="7115175" cy="53363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F4E49AD-DF5F-D370-7973-ADB1C333C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3131614-701A-470C-69AA-C3892F95353F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B6C2620-552F-44C8-1372-FC2E4E6779E9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17BEC64-790C-1D1F-29D2-42D59DB3D6E1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064C0AC5-C6D3-BA42-C127-B3DE51A072EE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7C3D3FC7-EE3F-49DC-BEB6-7ACB0C40F6AC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4BB3826-4FE5-7B5F-0187-F6EF466112FD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2BEA7E4B-4BE4-5B70-5BBE-6A653C2F6956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226FA3C9-FB9E-966F-CA98-A9F645746902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70CA14E6-B024-7CA6-D00A-BB4DFDDADAAB}"/>
              </a:ext>
            </a:extLst>
          </p:cNvPr>
          <p:cNvSpPr txBox="1"/>
          <p:nvPr/>
        </p:nvSpPr>
        <p:spPr>
          <a:xfrm>
            <a:off x="1998514" y="1990952"/>
            <a:ext cx="975353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de-DE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Datenvorbereitung</a:t>
            </a:r>
            <a:endParaRPr lang="en-US" sz="7389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3124D5A8-2E04-ACDE-B54A-B149481ADE1C}"/>
              </a:ext>
            </a:extLst>
          </p:cNvPr>
          <p:cNvGrpSpPr/>
          <p:nvPr/>
        </p:nvGrpSpPr>
        <p:grpSpPr>
          <a:xfrm>
            <a:off x="1981262" y="3233754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F96A79B8-8707-987E-6421-78AC8CC82FBA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8F412BE0-B6DA-35D9-0453-F32B36C598B3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056792E4-7A8F-332E-8616-C212956D5615}"/>
              </a:ext>
            </a:extLst>
          </p:cNvPr>
          <p:cNvSpPr txBox="1"/>
          <p:nvPr/>
        </p:nvSpPr>
        <p:spPr>
          <a:xfrm>
            <a:off x="1998514" y="3536970"/>
            <a:ext cx="14375759" cy="16065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  <a:sym typeface="Open Sans"/>
              </a:rPr>
              <a:t>Trainings- Validierungs- und Testdatensplit</a:t>
            </a: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</a:rPr>
              <a:t>Trainingsdaten → Lernen &amp; Gewichte anpassen, Validierung → Training überwachen </a:t>
            </a: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</a:rPr>
              <a:t>Test → nur für finale Analyse</a:t>
            </a:r>
            <a:endParaRPr lang="de-DE" sz="2400" b="1">
              <a:solidFill>
                <a:srgbClr val="FFFFFF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</a:endParaRPr>
          </a:p>
        </p:txBody>
      </p: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4815248E-7195-791C-C942-56DBD485EFE7}"/>
              </a:ext>
            </a:extLst>
          </p:cNvPr>
          <p:cNvGrpSpPr/>
          <p:nvPr/>
        </p:nvGrpSpPr>
        <p:grpSpPr>
          <a:xfrm>
            <a:off x="1998514" y="5660861"/>
            <a:ext cx="8551653" cy="3169917"/>
            <a:chOff x="8517147" y="4413219"/>
            <a:chExt cx="8551653" cy="3169917"/>
          </a:xfrm>
        </p:grpSpPr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93B75533-89F2-231E-F180-A96A7EF22D77}"/>
                </a:ext>
              </a:extLst>
            </p:cNvPr>
            <p:cNvGrpSpPr/>
            <p:nvPr/>
          </p:nvGrpSpPr>
          <p:grpSpPr>
            <a:xfrm>
              <a:off x="8534400" y="5141343"/>
              <a:ext cx="8534400" cy="542899"/>
              <a:chOff x="1922314" y="7298853"/>
              <a:chExt cx="8534400" cy="542899"/>
            </a:xfrm>
          </p:grpSpPr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D77AEB31-4D20-D1D5-5CE2-87A0136874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1922314" y="7304853"/>
                <a:ext cx="6134100" cy="533400"/>
              </a:xfrm>
              <a:prstGeom prst="rect">
                <a:avLst/>
              </a:prstGeom>
            </p:spPr>
          </p:pic>
          <p:pic>
            <p:nvPicPr>
              <p:cNvPr id="23" name="Grafik 22">
                <a:extLst>
                  <a:ext uri="{FF2B5EF4-FFF2-40B4-BE49-F238E27FC236}">
                    <a16:creationId xmlns:a16="http://schemas.microsoft.com/office/drawing/2014/main" id="{3DE36A7F-FC75-475F-6340-2718C6B64C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443463" y="7298853"/>
                <a:ext cx="2013251" cy="542899"/>
              </a:xfrm>
              <a:prstGeom prst="rect">
                <a:avLst/>
              </a:prstGeom>
            </p:spPr>
          </p:pic>
        </p:grp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B6068144-D86A-3BCF-3844-C63702C79E3B}"/>
                </a:ext>
              </a:extLst>
            </p:cNvPr>
            <p:cNvGrpSpPr/>
            <p:nvPr/>
          </p:nvGrpSpPr>
          <p:grpSpPr>
            <a:xfrm>
              <a:off x="8517147" y="7040237"/>
              <a:ext cx="6134100" cy="542899"/>
              <a:chOff x="1922314" y="8118427"/>
              <a:chExt cx="6134100" cy="542899"/>
            </a:xfrm>
          </p:grpSpPr>
          <p:pic>
            <p:nvPicPr>
              <p:cNvPr id="28" name="Grafik 27">
                <a:extLst>
                  <a:ext uri="{FF2B5EF4-FFF2-40B4-BE49-F238E27FC236}">
                    <a16:creationId xmlns:a16="http://schemas.microsoft.com/office/drawing/2014/main" id="{718AF6B1-BCBF-2C13-8D9F-B0FA4873C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1922314" y="8118427"/>
                <a:ext cx="4562425" cy="539400"/>
              </a:xfrm>
              <a:prstGeom prst="rect">
                <a:avLst/>
              </a:prstGeom>
            </p:spPr>
          </p:pic>
          <p:pic>
            <p:nvPicPr>
              <p:cNvPr id="30" name="Grafik 29">
                <a:extLst>
                  <a:ext uri="{FF2B5EF4-FFF2-40B4-BE49-F238E27FC236}">
                    <a16:creationId xmlns:a16="http://schemas.microsoft.com/office/drawing/2014/main" id="{14C5A391-93B8-58FC-C51A-A1C83CDE13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6405096" y="8118427"/>
                <a:ext cx="1651318" cy="542899"/>
              </a:xfrm>
              <a:prstGeom prst="rect">
                <a:avLst/>
              </a:prstGeom>
            </p:spPr>
          </p:pic>
        </p:grpSp>
        <p:sp>
          <p:nvSpPr>
            <p:cNvPr id="34" name="TextBox 27">
              <a:extLst>
                <a:ext uri="{FF2B5EF4-FFF2-40B4-BE49-F238E27FC236}">
                  <a16:creationId xmlns:a16="http://schemas.microsoft.com/office/drawing/2014/main" id="{48981095-737C-330E-838C-600EB78F5A4E}"/>
                </a:ext>
              </a:extLst>
            </p:cNvPr>
            <p:cNvSpPr txBox="1"/>
            <p:nvPr/>
          </p:nvSpPr>
          <p:spPr>
            <a:xfrm>
              <a:off x="10924090" y="4413219"/>
              <a:ext cx="1354717" cy="5016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de-DE" sz="2400">
                  <a:solidFill>
                    <a:srgbClr val="FFFFFF"/>
                  </a:solidFill>
                  <a:latin typeface="Poppins" panose="00000500000000000000" pitchFamily="2" charset="0"/>
                  <a:ea typeface="Open Sans"/>
                  <a:cs typeface="Poppins" panose="00000500000000000000" pitchFamily="2" charset="0"/>
                  <a:sym typeface="Open Sans"/>
                </a:rPr>
                <a:t>Training</a:t>
              </a:r>
              <a:endParaRPr lang="de-DE" sz="2400" b="1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</a:endParaRPr>
            </a:p>
          </p:txBody>
        </p:sp>
        <p:sp>
          <p:nvSpPr>
            <p:cNvPr id="35" name="TextBox 27">
              <a:extLst>
                <a:ext uri="{FF2B5EF4-FFF2-40B4-BE49-F238E27FC236}">
                  <a16:creationId xmlns:a16="http://schemas.microsoft.com/office/drawing/2014/main" id="{06E9B754-CCC2-C9D3-A79A-759671D6E622}"/>
                </a:ext>
              </a:extLst>
            </p:cNvPr>
            <p:cNvSpPr txBox="1"/>
            <p:nvPr/>
          </p:nvSpPr>
          <p:spPr>
            <a:xfrm>
              <a:off x="11052027" y="5122300"/>
              <a:ext cx="1098844" cy="5016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de-DE" sz="2400" b="1">
                  <a:solidFill>
                    <a:srgbClr val="FFFFFF"/>
                  </a:solidFill>
                  <a:latin typeface="Poppins" panose="00000500000000000000" pitchFamily="2" charset="0"/>
                  <a:ea typeface="Open Sans"/>
                  <a:cs typeface="Poppins" panose="00000500000000000000" pitchFamily="2" charset="0"/>
                  <a:sym typeface="Open Sans"/>
                </a:rPr>
                <a:t>60 000</a:t>
              </a:r>
              <a:endParaRPr lang="de-DE" sz="2400" b="1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</a:endParaRPr>
            </a:p>
          </p:txBody>
        </p:sp>
        <p:sp>
          <p:nvSpPr>
            <p:cNvPr id="36" name="TextBox 27">
              <a:extLst>
                <a:ext uri="{FF2B5EF4-FFF2-40B4-BE49-F238E27FC236}">
                  <a16:creationId xmlns:a16="http://schemas.microsoft.com/office/drawing/2014/main" id="{21446400-40E4-8485-E749-EC63FDE8CD0B}"/>
                </a:ext>
              </a:extLst>
            </p:cNvPr>
            <p:cNvSpPr txBox="1"/>
            <p:nvPr/>
          </p:nvSpPr>
          <p:spPr>
            <a:xfrm>
              <a:off x="15715512" y="4413219"/>
              <a:ext cx="693324" cy="5016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de-DE" sz="2400">
                  <a:solidFill>
                    <a:srgbClr val="FFFFFF"/>
                  </a:solidFill>
                  <a:latin typeface="Poppins" panose="00000500000000000000" pitchFamily="2" charset="0"/>
                  <a:ea typeface="Open Sans"/>
                  <a:cs typeface="Poppins" panose="00000500000000000000" pitchFamily="2" charset="0"/>
                  <a:sym typeface="Open Sans"/>
                </a:rPr>
                <a:t>Test</a:t>
              </a:r>
              <a:endParaRPr lang="de-DE" sz="2400" b="1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</a:endParaRPr>
            </a:p>
          </p:txBody>
        </p:sp>
        <p:sp>
          <p:nvSpPr>
            <p:cNvPr id="37" name="TextBox 27">
              <a:extLst>
                <a:ext uri="{FF2B5EF4-FFF2-40B4-BE49-F238E27FC236}">
                  <a16:creationId xmlns:a16="http://schemas.microsoft.com/office/drawing/2014/main" id="{85754A7B-3869-656E-86B8-F00006F41E4E}"/>
                </a:ext>
              </a:extLst>
            </p:cNvPr>
            <p:cNvSpPr txBox="1"/>
            <p:nvPr/>
          </p:nvSpPr>
          <p:spPr>
            <a:xfrm>
              <a:off x="10121000" y="6286500"/>
              <a:ext cx="1354717" cy="5016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de-DE" sz="2400">
                  <a:solidFill>
                    <a:srgbClr val="FFFFFF"/>
                  </a:solidFill>
                  <a:latin typeface="Poppins" panose="00000500000000000000" pitchFamily="2" charset="0"/>
                  <a:ea typeface="Open Sans"/>
                  <a:cs typeface="Poppins" panose="00000500000000000000" pitchFamily="2" charset="0"/>
                  <a:sym typeface="Open Sans"/>
                </a:rPr>
                <a:t>Training</a:t>
              </a:r>
              <a:endParaRPr lang="de-DE" sz="2400" b="1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</a:endParaRPr>
            </a:p>
          </p:txBody>
        </p:sp>
        <p:sp>
          <p:nvSpPr>
            <p:cNvPr id="38" name="TextBox 27">
              <a:extLst>
                <a:ext uri="{FF2B5EF4-FFF2-40B4-BE49-F238E27FC236}">
                  <a16:creationId xmlns:a16="http://schemas.microsoft.com/office/drawing/2014/main" id="{57D0A706-3C16-B5E6-BC4E-3803AA38EE55}"/>
                </a:ext>
              </a:extLst>
            </p:cNvPr>
            <p:cNvSpPr txBox="1"/>
            <p:nvPr/>
          </p:nvSpPr>
          <p:spPr>
            <a:xfrm>
              <a:off x="12999929" y="6286500"/>
              <a:ext cx="1651318" cy="5016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de-DE" sz="2400">
                  <a:solidFill>
                    <a:srgbClr val="FFFFFF"/>
                  </a:solidFill>
                  <a:latin typeface="Poppins" panose="00000500000000000000" pitchFamily="2" charset="0"/>
                  <a:ea typeface="Open Sans"/>
                  <a:cs typeface="Poppins" panose="00000500000000000000" pitchFamily="2" charset="0"/>
                  <a:sym typeface="Open Sans"/>
                </a:rPr>
                <a:t>Validation</a:t>
              </a:r>
              <a:endParaRPr lang="de-DE" sz="2400" b="1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</a:endParaRPr>
            </a:p>
          </p:txBody>
        </p:sp>
        <p:sp>
          <p:nvSpPr>
            <p:cNvPr id="39" name="TextBox 27">
              <a:extLst>
                <a:ext uri="{FF2B5EF4-FFF2-40B4-BE49-F238E27FC236}">
                  <a16:creationId xmlns:a16="http://schemas.microsoft.com/office/drawing/2014/main" id="{58696AF2-EEDB-8F79-7334-7A6978C76224}"/>
                </a:ext>
              </a:extLst>
            </p:cNvPr>
            <p:cNvSpPr txBox="1"/>
            <p:nvPr/>
          </p:nvSpPr>
          <p:spPr>
            <a:xfrm>
              <a:off x="10248936" y="7010570"/>
              <a:ext cx="1098844" cy="5016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de-DE" sz="2400" b="1">
                  <a:solidFill>
                    <a:srgbClr val="FFFFFF"/>
                  </a:solidFill>
                  <a:latin typeface="Poppins" panose="00000500000000000000" pitchFamily="2" charset="0"/>
                  <a:ea typeface="Open Sans"/>
                  <a:cs typeface="Poppins" panose="00000500000000000000" pitchFamily="2" charset="0"/>
                  <a:sym typeface="Open Sans"/>
                </a:rPr>
                <a:t>54 000</a:t>
              </a:r>
              <a:endParaRPr lang="de-DE" sz="2400" b="1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</a:endParaRPr>
            </a:p>
          </p:txBody>
        </p:sp>
        <p:sp>
          <p:nvSpPr>
            <p:cNvPr id="40" name="TextBox 27">
              <a:extLst>
                <a:ext uri="{FF2B5EF4-FFF2-40B4-BE49-F238E27FC236}">
                  <a16:creationId xmlns:a16="http://schemas.microsoft.com/office/drawing/2014/main" id="{89AB4337-C692-642D-5261-D14D7F12F8B4}"/>
                </a:ext>
              </a:extLst>
            </p:cNvPr>
            <p:cNvSpPr txBox="1"/>
            <p:nvPr/>
          </p:nvSpPr>
          <p:spPr>
            <a:xfrm>
              <a:off x="13415482" y="7010570"/>
              <a:ext cx="897117" cy="5016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de-DE" sz="2400" b="1">
                  <a:solidFill>
                    <a:srgbClr val="FFFFFF"/>
                  </a:solidFill>
                  <a:latin typeface="Poppins" panose="00000500000000000000" pitchFamily="2" charset="0"/>
                  <a:ea typeface="Open Sans"/>
                  <a:cs typeface="Poppins" panose="00000500000000000000" pitchFamily="2" charset="0"/>
                  <a:sym typeface="Open Sans"/>
                </a:rPr>
                <a:t>6 000</a:t>
              </a:r>
              <a:endParaRPr lang="de-DE" sz="2400" b="1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</a:endParaRPr>
            </a:p>
          </p:txBody>
        </p:sp>
        <p:sp>
          <p:nvSpPr>
            <p:cNvPr id="41" name="TextBox 27">
              <a:extLst>
                <a:ext uri="{FF2B5EF4-FFF2-40B4-BE49-F238E27FC236}">
                  <a16:creationId xmlns:a16="http://schemas.microsoft.com/office/drawing/2014/main" id="{BF2A57EC-EA6E-DEF7-FF13-E4ABCCAF30A0}"/>
                </a:ext>
              </a:extLst>
            </p:cNvPr>
            <p:cNvSpPr txBox="1"/>
            <p:nvPr/>
          </p:nvSpPr>
          <p:spPr>
            <a:xfrm>
              <a:off x="15495499" y="5121268"/>
              <a:ext cx="1098844" cy="50167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ct val="150000"/>
                </a:lnSpc>
                <a:spcBef>
                  <a:spcPct val="0"/>
                </a:spcBef>
              </a:pPr>
              <a:r>
                <a:rPr lang="de-DE" sz="2400" b="1">
                  <a:solidFill>
                    <a:srgbClr val="FFFFFF"/>
                  </a:solidFill>
                  <a:latin typeface="Poppins" panose="00000500000000000000" pitchFamily="2" charset="0"/>
                  <a:ea typeface="Open Sans"/>
                  <a:cs typeface="Poppins" panose="00000500000000000000" pitchFamily="2" charset="0"/>
                  <a:sym typeface="Open Sans"/>
                </a:rPr>
                <a:t>10 000</a:t>
              </a:r>
              <a:endParaRPr lang="de-DE" sz="2400" b="1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</a:endParaRPr>
            </a:p>
          </p:txBody>
        </p: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77220C97-D9DA-890A-5F8F-B1677EE3BCAD}"/>
                </a:ext>
              </a:extLst>
            </p:cNvPr>
            <p:cNvCxnSpPr>
              <a:cxnSpLocks/>
            </p:cNvCxnSpPr>
            <p:nvPr/>
          </p:nvCxnSpPr>
          <p:spPr>
            <a:xfrm>
              <a:off x="11793686" y="5800465"/>
              <a:ext cx="0" cy="562235"/>
            </a:xfrm>
            <a:prstGeom prst="straightConnector1">
              <a:avLst/>
            </a:prstGeom>
            <a:ln w="762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344254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D842E8-BBD5-7C6D-0149-B96933D6D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819D020-575E-5FDA-8221-A8450418F738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FC7C4E80-53C5-E157-60C2-582E8E0EF8CD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042166C-35A9-9F32-0D0D-2945D7B2D3F5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0B22DBFC-FB45-CE16-4862-8FEC094057B8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B3EBD265-1F0E-58C3-D760-B795C5F9275D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EB944BB5-4CDD-6C3F-C8F7-10C5642E9025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EFCCDFC-45BF-3DAF-3621-159D7D648C81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B65DF745-39CA-9817-BB0A-0E84A846CC4E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264B5606-3C96-7F42-AC0A-FA8530CA60C3}"/>
              </a:ext>
            </a:extLst>
          </p:cNvPr>
          <p:cNvSpPr txBox="1"/>
          <p:nvPr/>
        </p:nvSpPr>
        <p:spPr>
          <a:xfrm>
            <a:off x="1998514" y="1990952"/>
            <a:ext cx="975353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de-DE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Datenvorbereitung</a:t>
            </a:r>
            <a:endParaRPr lang="en-US" sz="7389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2E6D96DE-04ED-D849-9FBF-B961D4D38C46}"/>
              </a:ext>
            </a:extLst>
          </p:cNvPr>
          <p:cNvGrpSpPr/>
          <p:nvPr/>
        </p:nvGrpSpPr>
        <p:grpSpPr>
          <a:xfrm>
            <a:off x="1981262" y="3233754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EB457398-C089-71C4-B0CD-7A3227260775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5F5F2688-436D-3908-1AF8-18501B191CA3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9" name="Grafik 8" descr="Ein Bild, das Muster, Screenshot, Rechteck, Stoff enthält.&#10;&#10;KI-generierte Inhalte können fehlerhaft sein.">
            <a:extLst>
              <a:ext uri="{FF2B5EF4-FFF2-40B4-BE49-F238E27FC236}">
                <a16:creationId xmlns:a16="http://schemas.microsoft.com/office/drawing/2014/main" id="{00DAA049-E43A-FF07-28FE-BBE5B40F91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643" y="5066620"/>
            <a:ext cx="7843396" cy="4039280"/>
          </a:xfrm>
          <a:prstGeom prst="rect">
            <a:avLst/>
          </a:prstGeom>
        </p:spPr>
      </p:pic>
      <p:pic>
        <p:nvPicPr>
          <p:cNvPr id="10" name="Grafik 9" descr="Ein Bild, das Muster, Screenshot, Schwarz, Stoff enthält.&#10;&#10;KI-generierte Inhalte können fehlerhaft sein.">
            <a:extLst>
              <a:ext uri="{FF2B5EF4-FFF2-40B4-BE49-F238E27FC236}">
                <a16:creationId xmlns:a16="http://schemas.microsoft.com/office/drawing/2014/main" id="{EF1EFB88-205D-8B72-CD71-73A6305E3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0" y="5066619"/>
            <a:ext cx="7843395" cy="4039281"/>
          </a:xfrm>
          <a:prstGeom prst="rect">
            <a:avLst/>
          </a:prstGeom>
        </p:spPr>
      </p:pic>
      <p:sp>
        <p:nvSpPr>
          <p:cNvPr id="11" name="TextBox 27">
            <a:extLst>
              <a:ext uri="{FF2B5EF4-FFF2-40B4-BE49-F238E27FC236}">
                <a16:creationId xmlns:a16="http://schemas.microsoft.com/office/drawing/2014/main" id="{4B2FF01F-D485-FA63-D76C-58658E2C4CF0}"/>
              </a:ext>
            </a:extLst>
          </p:cNvPr>
          <p:cNvSpPr txBox="1"/>
          <p:nvPr/>
        </p:nvSpPr>
        <p:spPr>
          <a:xfrm>
            <a:off x="1981261" y="3533440"/>
            <a:ext cx="9220139" cy="38256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  <a:sym typeface="Open Sans"/>
              </a:rPr>
              <a:t>Normalisierung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de-DE" sz="2400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  <a:sym typeface="Open Sans"/>
              </a:rPr>
              <a:t>Werte in den Bereich [0, 1] bringen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de-DE" sz="2400">
              <a:solidFill>
                <a:srgbClr val="FFFFFF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  <a:sym typeface="Open Sans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de-DE" sz="2400">
              <a:solidFill>
                <a:srgbClr val="FFFFFF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  <a:sym typeface="Open Sans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de-DE" sz="2400">
              <a:solidFill>
                <a:srgbClr val="FFFFFF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  <a:sym typeface="Open Sans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de-DE" sz="2400">
              <a:solidFill>
                <a:srgbClr val="FFFFFF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  <a:sym typeface="Open Sans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de-DE" sz="2400">
              <a:solidFill>
                <a:srgbClr val="FFFFFF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94578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02FA48-F1E6-1FDD-454D-4EF4EE769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0AB9E934-A29A-5D59-E9C5-FA544F6FCCEC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4470A21-E121-1DB3-CA27-863452FD9942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8D6D1CE6-4F9B-5EB8-FF3A-85E23CC144CA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6A7C95E5-C5DE-720F-E18A-A929E5B51682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41363B5B-D1A7-F9FB-C468-C6E3ED1975C0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575F6723-B911-5875-C034-23C07DFF3DC0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CA5A49D-66F9-099E-F90C-20D89B33A75F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03E149FD-B7E7-40DA-0599-AD261B408AD1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D8337FB1-0CF3-9A9E-E59C-B116E9E821DA}"/>
              </a:ext>
            </a:extLst>
          </p:cNvPr>
          <p:cNvGrpSpPr/>
          <p:nvPr/>
        </p:nvGrpSpPr>
        <p:grpSpPr>
          <a:xfrm>
            <a:off x="1981262" y="3233754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05207989-BB95-F74F-D0CD-18FDEA6F32DD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3566C1AF-98C0-F171-B018-C5DA8A0340FB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C08428AF-8542-8872-854A-299D8B26CD55}"/>
              </a:ext>
            </a:extLst>
          </p:cNvPr>
          <p:cNvSpPr txBox="1"/>
          <p:nvPr/>
        </p:nvSpPr>
        <p:spPr>
          <a:xfrm>
            <a:off x="1981261" y="3533440"/>
            <a:ext cx="9220139" cy="49336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de-DE" sz="2400" b="1" err="1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  <a:sym typeface="Open Sans"/>
              </a:rPr>
              <a:t>One</a:t>
            </a:r>
            <a:r>
              <a:rPr lang="de-DE" sz="2400" b="1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  <a:sym typeface="Open Sans"/>
              </a:rPr>
              <a:t>-Hot-Encoding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de-DE" sz="2400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  <a:sym typeface="Open Sans"/>
              </a:rPr>
              <a:t>Zielwerte in interpretierbares Format bringen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de-DE" sz="2400">
              <a:solidFill>
                <a:srgbClr val="FFFFFF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  <a:sym typeface="Open Sans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de-DE" sz="2400">
              <a:solidFill>
                <a:srgbClr val="FFFFFF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  <a:sym typeface="Open Sans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de-DE" sz="2400">
              <a:solidFill>
                <a:srgbClr val="FFFFFF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  <a:sym typeface="Open Sans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  <a:sym typeface="Open Sans"/>
              </a:rPr>
              <a:t>Formatierung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de-DE" sz="2400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  <a:sym typeface="Open Sans"/>
              </a:rPr>
              <a:t>Daten in das erwartete Eingabeformat bringen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de-DE" sz="2400">
              <a:solidFill>
                <a:srgbClr val="FFFFFF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  <a:sym typeface="Open Sans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endParaRPr lang="de-DE" sz="2400">
              <a:solidFill>
                <a:srgbClr val="FFFFFF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  <a:sym typeface="Open Sans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D373CA1C-2A1E-F5AA-46DF-2524266059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61" y="7738550"/>
            <a:ext cx="15317226" cy="1457095"/>
          </a:xfrm>
          <a:prstGeom prst="rect">
            <a:avLst/>
          </a:prstGeom>
        </p:spPr>
      </p:pic>
      <p:sp>
        <p:nvSpPr>
          <p:cNvPr id="11" name="TextBox 19">
            <a:extLst>
              <a:ext uri="{FF2B5EF4-FFF2-40B4-BE49-F238E27FC236}">
                <a16:creationId xmlns:a16="http://schemas.microsoft.com/office/drawing/2014/main" id="{EABFD629-1E51-8998-3882-F119DC65C382}"/>
              </a:ext>
            </a:extLst>
          </p:cNvPr>
          <p:cNvSpPr txBox="1"/>
          <p:nvPr/>
        </p:nvSpPr>
        <p:spPr>
          <a:xfrm>
            <a:off x="1998514" y="1990952"/>
            <a:ext cx="9753538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de-DE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Datenvorbereitung</a:t>
            </a:r>
            <a:endParaRPr lang="en-US" sz="7389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01A48C2-8BD6-BD61-FB3F-BB2E79C0E4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61" y="4817680"/>
            <a:ext cx="13492251" cy="118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8012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285A55-3DB5-9CA8-600B-FE6FB0A45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4F802141-019F-E18E-96A9-914258DD05DB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D387AD87-558F-8AFE-7709-03080F261F3E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238A53EA-D536-8DC4-D72F-4FFC4858B09E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28D658CD-9F4E-1D5C-9BA8-ADA75EDDFB7D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613256AC-C6F8-AFDF-9BF1-957E0D17C8FD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F36E215-8BDB-5AA8-ACE6-4BB943467200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>
            <a:extLst>
              <a:ext uri="{FF2B5EF4-FFF2-40B4-BE49-F238E27FC236}">
                <a16:creationId xmlns:a16="http://schemas.microsoft.com/office/drawing/2014/main" id="{0FB3899C-EC4E-2623-4861-E9FB47F63037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  <p:grpSp>
        <p:nvGrpSpPr>
          <p:cNvPr id="13" name="Group 13">
            <a:extLst>
              <a:ext uri="{FF2B5EF4-FFF2-40B4-BE49-F238E27FC236}">
                <a16:creationId xmlns:a16="http://schemas.microsoft.com/office/drawing/2014/main" id="{8D8C0787-5674-475C-0ED6-9504ABD4CE23}"/>
              </a:ext>
            </a:extLst>
          </p:cNvPr>
          <p:cNvGrpSpPr/>
          <p:nvPr/>
        </p:nvGrpSpPr>
        <p:grpSpPr>
          <a:xfrm>
            <a:off x="0" y="0"/>
            <a:ext cx="9144000" cy="6467858"/>
            <a:chOff x="0" y="0"/>
            <a:chExt cx="12192000" cy="8623810"/>
          </a:xfrm>
        </p:grpSpPr>
        <p:pic>
          <p:nvPicPr>
            <p:cNvPr id="14" name="Picture 14">
              <a:extLst>
                <a:ext uri="{FF2B5EF4-FFF2-40B4-BE49-F238E27FC236}">
                  <a16:creationId xmlns:a16="http://schemas.microsoft.com/office/drawing/2014/main" id="{0674B38A-A9DA-E722-C030-4C8AEC81E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619" t="31431" r="2124" b="38678"/>
            <a:stretch>
              <a:fillRect/>
            </a:stretch>
          </p:blipFill>
          <p:spPr>
            <a:xfrm>
              <a:off x="0" y="0"/>
              <a:ext cx="12192000" cy="8623810"/>
            </a:xfrm>
            <a:prstGeom prst="rect">
              <a:avLst/>
            </a:prstGeom>
          </p:spPr>
        </p:pic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DB6954B7-E0DF-F927-59A2-5BEFFE12DBA3}"/>
              </a:ext>
            </a:extLst>
          </p:cNvPr>
          <p:cNvSpPr txBox="1"/>
          <p:nvPr/>
        </p:nvSpPr>
        <p:spPr>
          <a:xfrm>
            <a:off x="2059131" y="7301143"/>
            <a:ext cx="6884844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en-US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Aufbau des trainings</a:t>
            </a:r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B708EE4A-940E-3607-C45A-C74587F80126}"/>
              </a:ext>
            </a:extLst>
          </p:cNvPr>
          <p:cNvGrpSpPr/>
          <p:nvPr/>
        </p:nvGrpSpPr>
        <p:grpSpPr>
          <a:xfrm>
            <a:off x="2059131" y="8451011"/>
            <a:ext cx="2931669" cy="48938"/>
            <a:chOff x="0" y="0"/>
            <a:chExt cx="772127" cy="12889"/>
          </a:xfrm>
        </p:grpSpPr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BF4D56EF-F872-A37F-A8E8-50129CE814A0}"/>
                </a:ext>
              </a:extLst>
            </p:cNvPr>
            <p:cNvSpPr/>
            <p:nvPr/>
          </p:nvSpPr>
          <p:spPr>
            <a:xfrm>
              <a:off x="0" y="0"/>
              <a:ext cx="772127" cy="12889"/>
            </a:xfrm>
            <a:custGeom>
              <a:avLst/>
              <a:gdLst/>
              <a:ahLst/>
              <a:cxnLst/>
              <a:rect l="l" t="t" r="r" b="b"/>
              <a:pathLst>
                <a:path w="772127" h="12889">
                  <a:moveTo>
                    <a:pt x="0" y="0"/>
                  </a:moveTo>
                  <a:lnTo>
                    <a:pt x="772127" y="0"/>
                  </a:lnTo>
                  <a:lnTo>
                    <a:pt x="772127" y="12889"/>
                  </a:lnTo>
                  <a:lnTo>
                    <a:pt x="0" y="12889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BC48F53F-B1A3-F1A1-2858-92BB545FE539}"/>
                </a:ext>
              </a:extLst>
            </p:cNvPr>
            <p:cNvSpPr txBox="1"/>
            <p:nvPr/>
          </p:nvSpPr>
          <p:spPr>
            <a:xfrm>
              <a:off x="0" y="-38100"/>
              <a:ext cx="772127" cy="509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C4E32A70-D9D2-005A-BB49-AB44256EABC9}"/>
              </a:ext>
            </a:extLst>
          </p:cNvPr>
          <p:cNvGrpSpPr/>
          <p:nvPr/>
        </p:nvGrpSpPr>
        <p:grpSpPr>
          <a:xfrm>
            <a:off x="9805358" y="1977551"/>
            <a:ext cx="1473831" cy="807124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74588D87-D672-B60C-D5A4-82879053C32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87E34922-ED1F-35A7-8C94-A571F0455D89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47F1D3F7-C5AD-4306-66E0-5BD7789CC92F}"/>
              </a:ext>
            </a:extLst>
          </p:cNvPr>
          <p:cNvSpPr txBox="1"/>
          <p:nvPr/>
        </p:nvSpPr>
        <p:spPr>
          <a:xfrm>
            <a:off x="9893548" y="2193934"/>
            <a:ext cx="1263569" cy="371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Phase 0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16859B88-9749-B591-8CD7-178F62504E50}"/>
              </a:ext>
            </a:extLst>
          </p:cNvPr>
          <p:cNvSpPr txBox="1"/>
          <p:nvPr/>
        </p:nvSpPr>
        <p:spPr>
          <a:xfrm>
            <a:off x="11617906" y="2198811"/>
            <a:ext cx="578531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Datenvorbereitung (abgeschlossen)</a:t>
            </a:r>
            <a:endParaRPr lang="en-US" sz="1600">
              <a:solidFill>
                <a:schemeClr val="bg1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  <a:sym typeface="Open Sans"/>
            </a:endParaRPr>
          </a:p>
        </p:txBody>
      </p:sp>
      <p:grpSp>
        <p:nvGrpSpPr>
          <p:cNvPr id="39" name="Group 19">
            <a:extLst>
              <a:ext uri="{FF2B5EF4-FFF2-40B4-BE49-F238E27FC236}">
                <a16:creationId xmlns:a16="http://schemas.microsoft.com/office/drawing/2014/main" id="{3AC31FA0-9AE1-7048-ECB6-6AFB244246C1}"/>
              </a:ext>
            </a:extLst>
          </p:cNvPr>
          <p:cNvGrpSpPr/>
          <p:nvPr/>
        </p:nvGrpSpPr>
        <p:grpSpPr>
          <a:xfrm>
            <a:off x="9805358" y="3023375"/>
            <a:ext cx="1473831" cy="807124"/>
            <a:chOff x="0" y="0"/>
            <a:chExt cx="812800" cy="812800"/>
          </a:xfrm>
        </p:grpSpPr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20918E68-C845-886F-8C11-849D61AEABE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1" name="TextBox 21">
              <a:extLst>
                <a:ext uri="{FF2B5EF4-FFF2-40B4-BE49-F238E27FC236}">
                  <a16:creationId xmlns:a16="http://schemas.microsoft.com/office/drawing/2014/main" id="{BC6EFDEE-A801-AD0A-6192-24534360F45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TextBox 22">
            <a:extLst>
              <a:ext uri="{FF2B5EF4-FFF2-40B4-BE49-F238E27FC236}">
                <a16:creationId xmlns:a16="http://schemas.microsoft.com/office/drawing/2014/main" id="{0396B513-9A0F-9BC2-FE42-053139F2BC6A}"/>
              </a:ext>
            </a:extLst>
          </p:cNvPr>
          <p:cNvSpPr txBox="1"/>
          <p:nvPr/>
        </p:nvSpPr>
        <p:spPr>
          <a:xfrm>
            <a:off x="9893548" y="3239758"/>
            <a:ext cx="1263569" cy="371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Phase 1</a:t>
            </a: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7E970474-2737-AA94-ECD3-7C68793AE20E}"/>
              </a:ext>
            </a:extLst>
          </p:cNvPr>
          <p:cNvSpPr txBox="1"/>
          <p:nvPr/>
        </p:nvSpPr>
        <p:spPr>
          <a:xfrm>
            <a:off x="11617906" y="3113611"/>
            <a:ext cx="5785312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Grundlegender Architekturkern für MLP und CNN</a:t>
            </a:r>
            <a:endParaRPr lang="en-US" sz="1600">
              <a:solidFill>
                <a:schemeClr val="bg1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  <a:sym typeface="Open Sans"/>
            </a:endParaRPr>
          </a:p>
        </p:txBody>
      </p:sp>
      <p:grpSp>
        <p:nvGrpSpPr>
          <p:cNvPr id="54" name="Group 19">
            <a:extLst>
              <a:ext uri="{FF2B5EF4-FFF2-40B4-BE49-F238E27FC236}">
                <a16:creationId xmlns:a16="http://schemas.microsoft.com/office/drawing/2014/main" id="{6386AEBA-91E2-2DAA-1663-BA43D406D37E}"/>
              </a:ext>
            </a:extLst>
          </p:cNvPr>
          <p:cNvGrpSpPr/>
          <p:nvPr/>
        </p:nvGrpSpPr>
        <p:grpSpPr>
          <a:xfrm>
            <a:off x="9805358" y="4031365"/>
            <a:ext cx="1473831" cy="807124"/>
            <a:chOff x="0" y="0"/>
            <a:chExt cx="812800" cy="812800"/>
          </a:xfrm>
        </p:grpSpPr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83889DDE-E096-847E-539E-4257EE7CF5E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56" name="TextBox 21">
              <a:extLst>
                <a:ext uri="{FF2B5EF4-FFF2-40B4-BE49-F238E27FC236}">
                  <a16:creationId xmlns:a16="http://schemas.microsoft.com/office/drawing/2014/main" id="{E9103467-ACE7-53DE-9263-F8AE550D1F73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7" name="TextBox 22">
            <a:extLst>
              <a:ext uri="{FF2B5EF4-FFF2-40B4-BE49-F238E27FC236}">
                <a16:creationId xmlns:a16="http://schemas.microsoft.com/office/drawing/2014/main" id="{9DFA8938-CCBF-F1D9-251E-4AAE3DA3F128}"/>
              </a:ext>
            </a:extLst>
          </p:cNvPr>
          <p:cNvSpPr txBox="1"/>
          <p:nvPr/>
        </p:nvSpPr>
        <p:spPr>
          <a:xfrm>
            <a:off x="9893548" y="4247748"/>
            <a:ext cx="1263569" cy="371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Phase 2</a:t>
            </a:r>
          </a:p>
        </p:txBody>
      </p:sp>
      <p:sp>
        <p:nvSpPr>
          <p:cNvPr id="58" name="TextBox 23">
            <a:extLst>
              <a:ext uri="{FF2B5EF4-FFF2-40B4-BE49-F238E27FC236}">
                <a16:creationId xmlns:a16="http://schemas.microsoft.com/office/drawing/2014/main" id="{94C3501C-3254-9899-CAB0-89513DFFC1E4}"/>
              </a:ext>
            </a:extLst>
          </p:cNvPr>
          <p:cNvSpPr txBox="1"/>
          <p:nvPr/>
        </p:nvSpPr>
        <p:spPr>
          <a:xfrm>
            <a:off x="11617906" y="4104973"/>
            <a:ext cx="5785312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Aktivierungsfunktion und Gewichtsinitialisierung</a:t>
            </a:r>
            <a:endParaRPr lang="en-US" sz="1600">
              <a:solidFill>
                <a:schemeClr val="bg1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  <a:sym typeface="Open Sans"/>
            </a:endParaRPr>
          </a:p>
        </p:txBody>
      </p:sp>
      <p:grpSp>
        <p:nvGrpSpPr>
          <p:cNvPr id="59" name="Group 19">
            <a:extLst>
              <a:ext uri="{FF2B5EF4-FFF2-40B4-BE49-F238E27FC236}">
                <a16:creationId xmlns:a16="http://schemas.microsoft.com/office/drawing/2014/main" id="{FB75B8DE-784E-6D7B-4E18-A2D4BD08DF66}"/>
              </a:ext>
            </a:extLst>
          </p:cNvPr>
          <p:cNvGrpSpPr/>
          <p:nvPr/>
        </p:nvGrpSpPr>
        <p:grpSpPr>
          <a:xfrm>
            <a:off x="9805358" y="5077189"/>
            <a:ext cx="1473831" cy="807124"/>
            <a:chOff x="0" y="0"/>
            <a:chExt cx="812800" cy="812800"/>
          </a:xfrm>
        </p:grpSpPr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48ECC698-5763-8670-851C-A840C033E92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61" name="TextBox 21">
              <a:extLst>
                <a:ext uri="{FF2B5EF4-FFF2-40B4-BE49-F238E27FC236}">
                  <a16:creationId xmlns:a16="http://schemas.microsoft.com/office/drawing/2014/main" id="{0B9122D9-E1B5-FB1E-8FB3-482159EAC3FF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2" name="TextBox 22">
            <a:extLst>
              <a:ext uri="{FF2B5EF4-FFF2-40B4-BE49-F238E27FC236}">
                <a16:creationId xmlns:a16="http://schemas.microsoft.com/office/drawing/2014/main" id="{8E69DAA8-E90A-A07B-8F56-68AE2FE6D8B1}"/>
              </a:ext>
            </a:extLst>
          </p:cNvPr>
          <p:cNvSpPr txBox="1"/>
          <p:nvPr/>
        </p:nvSpPr>
        <p:spPr>
          <a:xfrm>
            <a:off x="9893548" y="5293572"/>
            <a:ext cx="1263569" cy="371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Phase 3</a:t>
            </a: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8E988BEF-C74D-7567-9A08-75B260E40BAB}"/>
              </a:ext>
            </a:extLst>
          </p:cNvPr>
          <p:cNvSpPr txBox="1"/>
          <p:nvPr/>
        </p:nvSpPr>
        <p:spPr>
          <a:xfrm>
            <a:off x="11617906" y="5328818"/>
            <a:ext cx="578531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Regularisierung</a:t>
            </a:r>
            <a:endParaRPr lang="en-US" sz="1600">
              <a:solidFill>
                <a:schemeClr val="bg1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  <a:sym typeface="Open Sans"/>
            </a:endParaRPr>
          </a:p>
        </p:txBody>
      </p:sp>
      <p:grpSp>
        <p:nvGrpSpPr>
          <p:cNvPr id="64" name="Group 19">
            <a:extLst>
              <a:ext uri="{FF2B5EF4-FFF2-40B4-BE49-F238E27FC236}">
                <a16:creationId xmlns:a16="http://schemas.microsoft.com/office/drawing/2014/main" id="{C71454E9-3321-3EC4-8592-2D79A1FE225C}"/>
              </a:ext>
            </a:extLst>
          </p:cNvPr>
          <p:cNvGrpSpPr/>
          <p:nvPr/>
        </p:nvGrpSpPr>
        <p:grpSpPr>
          <a:xfrm>
            <a:off x="9805358" y="6085267"/>
            <a:ext cx="1473831" cy="807124"/>
            <a:chOff x="0" y="0"/>
            <a:chExt cx="812800" cy="812800"/>
          </a:xfrm>
        </p:grpSpPr>
        <p:sp>
          <p:nvSpPr>
            <p:cNvPr id="65" name="Freeform 20">
              <a:extLst>
                <a:ext uri="{FF2B5EF4-FFF2-40B4-BE49-F238E27FC236}">
                  <a16:creationId xmlns:a16="http://schemas.microsoft.com/office/drawing/2014/main" id="{47B5681B-8C9C-CDE1-AD78-1916B6A5713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66" name="TextBox 21">
              <a:extLst>
                <a:ext uri="{FF2B5EF4-FFF2-40B4-BE49-F238E27FC236}">
                  <a16:creationId xmlns:a16="http://schemas.microsoft.com/office/drawing/2014/main" id="{402388CC-8F36-469B-867E-F8BE08377E52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7" name="TextBox 22">
            <a:extLst>
              <a:ext uri="{FF2B5EF4-FFF2-40B4-BE49-F238E27FC236}">
                <a16:creationId xmlns:a16="http://schemas.microsoft.com/office/drawing/2014/main" id="{BEC2EBAF-E04E-9974-825D-132BBE6D4301}"/>
              </a:ext>
            </a:extLst>
          </p:cNvPr>
          <p:cNvSpPr txBox="1"/>
          <p:nvPr/>
        </p:nvSpPr>
        <p:spPr>
          <a:xfrm>
            <a:off x="9893548" y="6301650"/>
            <a:ext cx="1263569" cy="371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Phase 4</a:t>
            </a:r>
          </a:p>
        </p:txBody>
      </p:sp>
      <p:sp>
        <p:nvSpPr>
          <p:cNvPr id="68" name="TextBox 23">
            <a:extLst>
              <a:ext uri="{FF2B5EF4-FFF2-40B4-BE49-F238E27FC236}">
                <a16:creationId xmlns:a16="http://schemas.microsoft.com/office/drawing/2014/main" id="{29AB6A35-89A0-57DF-BA56-DA19BFA091B0}"/>
              </a:ext>
            </a:extLst>
          </p:cNvPr>
          <p:cNvSpPr txBox="1"/>
          <p:nvPr/>
        </p:nvSpPr>
        <p:spPr>
          <a:xfrm>
            <a:off x="11617906" y="6303702"/>
            <a:ext cx="578531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Trainingsorganisation</a:t>
            </a:r>
            <a:endParaRPr lang="en-US" sz="1600">
              <a:solidFill>
                <a:schemeClr val="bg1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  <a:sym typeface="Open Sans"/>
            </a:endParaRPr>
          </a:p>
        </p:txBody>
      </p:sp>
      <p:sp>
        <p:nvSpPr>
          <p:cNvPr id="73" name="TextBox 23">
            <a:extLst>
              <a:ext uri="{FF2B5EF4-FFF2-40B4-BE49-F238E27FC236}">
                <a16:creationId xmlns:a16="http://schemas.microsoft.com/office/drawing/2014/main" id="{BBA54ACC-A56E-87E2-6ECA-E2D02B8A390F}"/>
              </a:ext>
            </a:extLst>
          </p:cNvPr>
          <p:cNvSpPr txBox="1"/>
          <p:nvPr/>
        </p:nvSpPr>
        <p:spPr>
          <a:xfrm>
            <a:off x="11617906" y="8154205"/>
            <a:ext cx="5785312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Analyse und Vergleich der trainierten Modelle</a:t>
            </a:r>
            <a:endParaRPr lang="en-US" sz="1600">
              <a:solidFill>
                <a:schemeClr val="bg1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  <a:sym typeface="Open Sans"/>
            </a:endParaRPr>
          </a:p>
        </p:txBody>
      </p:sp>
      <p:grpSp>
        <p:nvGrpSpPr>
          <p:cNvPr id="74" name="Group 19">
            <a:extLst>
              <a:ext uri="{FF2B5EF4-FFF2-40B4-BE49-F238E27FC236}">
                <a16:creationId xmlns:a16="http://schemas.microsoft.com/office/drawing/2014/main" id="{2B1E75CD-3A6D-AD9C-3C91-549DBC549891}"/>
              </a:ext>
            </a:extLst>
          </p:cNvPr>
          <p:cNvGrpSpPr/>
          <p:nvPr/>
        </p:nvGrpSpPr>
        <p:grpSpPr>
          <a:xfrm>
            <a:off x="9805358" y="7081095"/>
            <a:ext cx="1473831" cy="807124"/>
            <a:chOff x="0" y="0"/>
            <a:chExt cx="812800" cy="812800"/>
          </a:xfrm>
        </p:grpSpPr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9F4394B6-B772-B87E-52EA-324101DDA17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76" name="TextBox 21">
              <a:extLst>
                <a:ext uri="{FF2B5EF4-FFF2-40B4-BE49-F238E27FC236}">
                  <a16:creationId xmlns:a16="http://schemas.microsoft.com/office/drawing/2014/main" id="{1B8FFC85-7FB3-A70C-C64A-02CAB8D9DCA3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7" name="TextBox 22">
            <a:extLst>
              <a:ext uri="{FF2B5EF4-FFF2-40B4-BE49-F238E27FC236}">
                <a16:creationId xmlns:a16="http://schemas.microsoft.com/office/drawing/2014/main" id="{13EC4979-FD3C-672B-C0CC-CEBABEFD00E7}"/>
              </a:ext>
            </a:extLst>
          </p:cNvPr>
          <p:cNvSpPr txBox="1"/>
          <p:nvPr/>
        </p:nvSpPr>
        <p:spPr>
          <a:xfrm>
            <a:off x="9893548" y="7297478"/>
            <a:ext cx="1263569" cy="371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Phase 5</a:t>
            </a:r>
          </a:p>
        </p:txBody>
      </p:sp>
      <p:sp>
        <p:nvSpPr>
          <p:cNvPr id="78" name="TextBox 23">
            <a:extLst>
              <a:ext uri="{FF2B5EF4-FFF2-40B4-BE49-F238E27FC236}">
                <a16:creationId xmlns:a16="http://schemas.microsoft.com/office/drawing/2014/main" id="{314F2A53-3200-2E64-09A0-2EA0659A33E8}"/>
              </a:ext>
            </a:extLst>
          </p:cNvPr>
          <p:cNvSpPr txBox="1"/>
          <p:nvPr/>
        </p:nvSpPr>
        <p:spPr>
          <a:xfrm>
            <a:off x="11617906" y="7302355"/>
            <a:ext cx="578531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de-DE" sz="240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Optimizer und Lernratensteuerung</a:t>
            </a:r>
            <a:endParaRPr lang="en-US" sz="1600">
              <a:solidFill>
                <a:schemeClr val="bg1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  <a:sym typeface="Open Sans"/>
            </a:endParaRPr>
          </a:p>
        </p:txBody>
      </p:sp>
      <p:grpSp>
        <p:nvGrpSpPr>
          <p:cNvPr id="8" name="Group 19">
            <a:extLst>
              <a:ext uri="{FF2B5EF4-FFF2-40B4-BE49-F238E27FC236}">
                <a16:creationId xmlns:a16="http://schemas.microsoft.com/office/drawing/2014/main" id="{FD05C68B-A239-4902-9008-F96ED38B83C2}"/>
              </a:ext>
            </a:extLst>
          </p:cNvPr>
          <p:cNvGrpSpPr/>
          <p:nvPr/>
        </p:nvGrpSpPr>
        <p:grpSpPr>
          <a:xfrm>
            <a:off x="9805358" y="8047911"/>
            <a:ext cx="1473831" cy="844958"/>
            <a:chOff x="0" y="-38100"/>
            <a:chExt cx="812800" cy="850900"/>
          </a:xfrm>
        </p:grpSpPr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7928ED36-72D0-D633-0CAC-2DA6AB755F0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10" name="TextBox 21">
              <a:extLst>
                <a:ext uri="{FF2B5EF4-FFF2-40B4-BE49-F238E27FC236}">
                  <a16:creationId xmlns:a16="http://schemas.microsoft.com/office/drawing/2014/main" id="{7404EA54-AFBE-1AB0-B6EE-4EB49420C444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22">
            <a:extLst>
              <a:ext uri="{FF2B5EF4-FFF2-40B4-BE49-F238E27FC236}">
                <a16:creationId xmlns:a16="http://schemas.microsoft.com/office/drawing/2014/main" id="{21A89A2B-513E-3DF0-0CB1-E7EAF00D907D}"/>
              </a:ext>
            </a:extLst>
          </p:cNvPr>
          <p:cNvSpPr txBox="1"/>
          <p:nvPr/>
        </p:nvSpPr>
        <p:spPr>
          <a:xfrm>
            <a:off x="9893548" y="8264294"/>
            <a:ext cx="1263569" cy="3713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96"/>
              </a:lnSpc>
              <a:spcBef>
                <a:spcPct val="0"/>
              </a:spcBef>
            </a:pPr>
            <a:r>
              <a:rPr lang="en-US" sz="2212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Phase 6</a:t>
            </a:r>
          </a:p>
        </p:txBody>
      </p:sp>
    </p:spTree>
    <p:extLst>
      <p:ext uri="{BB962C8B-B14F-4D97-AF65-F5344CB8AC3E}">
        <p14:creationId xmlns:p14="http://schemas.microsoft.com/office/powerpoint/2010/main" val="9534136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938">
                <a:alpha val="100000"/>
              </a:srgbClr>
            </a:gs>
            <a:gs pos="100000">
              <a:srgbClr val="000935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6AD71A-1CF2-A674-5BCC-D071A4A40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00D76FC-4F3C-8A5F-5034-3A9392B30E56}"/>
              </a:ext>
            </a:extLst>
          </p:cNvPr>
          <p:cNvGrpSpPr/>
          <p:nvPr/>
        </p:nvGrpSpPr>
        <p:grpSpPr>
          <a:xfrm>
            <a:off x="17742214" y="7517955"/>
            <a:ext cx="47625" cy="1740345"/>
            <a:chOff x="0" y="0"/>
            <a:chExt cx="12543" cy="458362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90DC8A55-5DD3-EA4D-764B-38AE10B332BA}"/>
                </a:ext>
              </a:extLst>
            </p:cNvPr>
            <p:cNvSpPr/>
            <p:nvPr/>
          </p:nvSpPr>
          <p:spPr>
            <a:xfrm>
              <a:off x="0" y="0"/>
              <a:ext cx="12543" cy="458362"/>
            </a:xfrm>
            <a:custGeom>
              <a:avLst/>
              <a:gdLst/>
              <a:ahLst/>
              <a:cxnLst/>
              <a:rect l="l" t="t" r="r" b="b"/>
              <a:pathLst>
                <a:path w="12543" h="458362">
                  <a:moveTo>
                    <a:pt x="0" y="0"/>
                  </a:moveTo>
                  <a:lnTo>
                    <a:pt x="12543" y="0"/>
                  </a:lnTo>
                  <a:lnTo>
                    <a:pt x="12543" y="458362"/>
                  </a:lnTo>
                  <a:lnTo>
                    <a:pt x="0" y="458362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643FF04-6CCF-0F99-1A97-FA2E0AE8D3EA}"/>
                </a:ext>
              </a:extLst>
            </p:cNvPr>
            <p:cNvSpPr txBox="1"/>
            <p:nvPr/>
          </p:nvSpPr>
          <p:spPr>
            <a:xfrm>
              <a:off x="0" y="-38100"/>
              <a:ext cx="12543" cy="4964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>
            <a:extLst>
              <a:ext uri="{FF2B5EF4-FFF2-40B4-BE49-F238E27FC236}">
                <a16:creationId xmlns:a16="http://schemas.microsoft.com/office/drawing/2014/main" id="{0648A6D1-864E-6BCB-53A2-0103EB74F164}"/>
              </a:ext>
            </a:extLst>
          </p:cNvPr>
          <p:cNvSpPr/>
          <p:nvPr/>
        </p:nvSpPr>
        <p:spPr>
          <a:xfrm>
            <a:off x="411717" y="402443"/>
            <a:ext cx="454926" cy="447482"/>
          </a:xfrm>
          <a:custGeom>
            <a:avLst/>
            <a:gdLst/>
            <a:ahLst/>
            <a:cxnLst/>
            <a:rect l="l" t="t" r="r" b="b"/>
            <a:pathLst>
              <a:path w="454926" h="447482">
                <a:moveTo>
                  <a:pt x="0" y="0"/>
                </a:moveTo>
                <a:lnTo>
                  <a:pt x="454927" y="0"/>
                </a:lnTo>
                <a:lnTo>
                  <a:pt x="454927" y="447482"/>
                </a:lnTo>
                <a:lnTo>
                  <a:pt x="0" y="4474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5F3ACF3D-F489-C005-3B4D-49EDB0CAC9FD}"/>
              </a:ext>
            </a:extLst>
          </p:cNvPr>
          <p:cNvGrpSpPr/>
          <p:nvPr/>
        </p:nvGrpSpPr>
        <p:grpSpPr>
          <a:xfrm>
            <a:off x="17259300" y="0"/>
            <a:ext cx="1028700" cy="1028700"/>
            <a:chOff x="0" y="0"/>
            <a:chExt cx="270933" cy="27093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C3F25CF-45F0-0D12-55D7-6371111BC617}"/>
                </a:ext>
              </a:extLst>
            </p:cNvPr>
            <p:cNvSpPr/>
            <p:nvPr/>
          </p:nvSpPr>
          <p:spPr>
            <a:xfrm>
              <a:off x="0" y="0"/>
              <a:ext cx="270933" cy="270933"/>
            </a:xfrm>
            <a:custGeom>
              <a:avLst/>
              <a:gdLst/>
              <a:ahLst/>
              <a:cxnLst/>
              <a:rect l="l" t="t" r="r" b="b"/>
              <a:pathLst>
                <a:path w="270933" h="270933">
                  <a:moveTo>
                    <a:pt x="0" y="0"/>
                  </a:moveTo>
                  <a:lnTo>
                    <a:pt x="270933" y="0"/>
                  </a:lnTo>
                  <a:lnTo>
                    <a:pt x="270933" y="270933"/>
                  </a:lnTo>
                  <a:lnTo>
                    <a:pt x="0" y="27093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419CBEE9-B9E1-6164-6A8D-DBA9BC585B15}"/>
                </a:ext>
              </a:extLst>
            </p:cNvPr>
            <p:cNvSpPr txBox="1"/>
            <p:nvPr/>
          </p:nvSpPr>
          <p:spPr>
            <a:xfrm>
              <a:off x="0" y="-38100"/>
              <a:ext cx="270933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>
            <a:extLst>
              <a:ext uri="{FF2B5EF4-FFF2-40B4-BE49-F238E27FC236}">
                <a16:creationId xmlns:a16="http://schemas.microsoft.com/office/drawing/2014/main" id="{04029DB1-915D-24DA-5B45-00B397345229}"/>
              </a:ext>
            </a:extLst>
          </p:cNvPr>
          <p:cNvSpPr txBox="1"/>
          <p:nvPr/>
        </p:nvSpPr>
        <p:spPr>
          <a:xfrm>
            <a:off x="17492295" y="9568113"/>
            <a:ext cx="547464" cy="240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09</a:t>
            </a:r>
          </a:p>
        </p:txBody>
      </p:sp>
      <p:sp>
        <p:nvSpPr>
          <p:cNvPr id="19" name="TextBox 19">
            <a:extLst>
              <a:ext uri="{FF2B5EF4-FFF2-40B4-BE49-F238E27FC236}">
                <a16:creationId xmlns:a16="http://schemas.microsoft.com/office/drawing/2014/main" id="{E9010023-FD09-99AE-9A53-435EB6A3B748}"/>
              </a:ext>
            </a:extLst>
          </p:cNvPr>
          <p:cNvSpPr txBox="1"/>
          <p:nvPr/>
        </p:nvSpPr>
        <p:spPr>
          <a:xfrm>
            <a:off x="1981261" y="1326279"/>
            <a:ext cx="15713327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63"/>
              </a:lnSpc>
            </a:pPr>
            <a:r>
              <a:rPr lang="de-DE" sz="7389">
                <a:solidFill>
                  <a:srgbClr val="FFFFFF"/>
                </a:solidFill>
                <a:latin typeface="Bebas Neue Cyrillic"/>
                <a:ea typeface="Bebas Neue Cyrillic"/>
                <a:cs typeface="Bebas Neue Cyrillic"/>
                <a:sym typeface="Bebas Neue Cyrillic"/>
              </a:rPr>
              <a:t>Phase 1: Grundlegender Architekturkern für MLP</a:t>
            </a:r>
            <a:endParaRPr lang="en-US" sz="7389">
              <a:solidFill>
                <a:srgbClr val="FFFFFF"/>
              </a:solidFill>
              <a:latin typeface="Bebas Neue Cyrillic"/>
              <a:ea typeface="Bebas Neue Cyrillic"/>
              <a:cs typeface="Bebas Neue Cyrillic"/>
              <a:sym typeface="Bebas Neue Cyrillic"/>
            </a:endParaRPr>
          </a:p>
        </p:txBody>
      </p:sp>
      <p:grpSp>
        <p:nvGrpSpPr>
          <p:cNvPr id="20" name="Group 20">
            <a:extLst>
              <a:ext uri="{FF2B5EF4-FFF2-40B4-BE49-F238E27FC236}">
                <a16:creationId xmlns:a16="http://schemas.microsoft.com/office/drawing/2014/main" id="{95A9055B-474D-03F8-0D7D-CDEE53C64435}"/>
              </a:ext>
            </a:extLst>
          </p:cNvPr>
          <p:cNvGrpSpPr/>
          <p:nvPr/>
        </p:nvGrpSpPr>
        <p:grpSpPr>
          <a:xfrm>
            <a:off x="1981262" y="2505075"/>
            <a:ext cx="1757694" cy="47625"/>
            <a:chOff x="0" y="0"/>
            <a:chExt cx="462932" cy="12543"/>
          </a:xfrm>
        </p:grpSpPr>
        <p:sp>
          <p:nvSpPr>
            <p:cNvPr id="21" name="Freeform 21">
              <a:extLst>
                <a:ext uri="{FF2B5EF4-FFF2-40B4-BE49-F238E27FC236}">
                  <a16:creationId xmlns:a16="http://schemas.microsoft.com/office/drawing/2014/main" id="{2FF2DF07-5E37-FDB3-3C55-5C9A19A96DB1}"/>
                </a:ext>
              </a:extLst>
            </p:cNvPr>
            <p:cNvSpPr/>
            <p:nvPr/>
          </p:nvSpPr>
          <p:spPr>
            <a:xfrm>
              <a:off x="0" y="0"/>
              <a:ext cx="462932" cy="12543"/>
            </a:xfrm>
            <a:custGeom>
              <a:avLst/>
              <a:gdLst/>
              <a:ahLst/>
              <a:cxnLst/>
              <a:rect l="l" t="t" r="r" b="b"/>
              <a:pathLst>
                <a:path w="462932" h="12543">
                  <a:moveTo>
                    <a:pt x="0" y="0"/>
                  </a:moveTo>
                  <a:lnTo>
                    <a:pt x="462932" y="0"/>
                  </a:lnTo>
                  <a:lnTo>
                    <a:pt x="462932" y="12543"/>
                  </a:lnTo>
                  <a:lnTo>
                    <a:pt x="0" y="12543"/>
                  </a:lnTo>
                  <a:close/>
                </a:path>
              </a:pathLst>
            </a:custGeom>
            <a:gradFill rotWithShape="1">
              <a:gsLst>
                <a:gs pos="0">
                  <a:srgbClr val="5470FF">
                    <a:alpha val="100000"/>
                  </a:srgbClr>
                </a:gs>
                <a:gs pos="100000">
                  <a:srgbClr val="1F3291">
                    <a:alpha val="100000"/>
                  </a:srgbClr>
                </a:gs>
              </a:gsLst>
              <a:lin ang="2700000"/>
            </a:gradFill>
          </p:spPr>
          <p:txBody>
            <a:bodyPr/>
            <a:lstStyle/>
            <a:p>
              <a:endParaRPr lang="de-DE"/>
            </a:p>
          </p:txBody>
        </p: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04D7D19F-1D29-4099-ED9A-DDFA1B5D0762}"/>
                </a:ext>
              </a:extLst>
            </p:cNvPr>
            <p:cNvSpPr txBox="1"/>
            <p:nvPr/>
          </p:nvSpPr>
          <p:spPr>
            <a:xfrm>
              <a:off x="0" y="-38100"/>
              <a:ext cx="462932" cy="50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>
            <a:extLst>
              <a:ext uri="{FF2B5EF4-FFF2-40B4-BE49-F238E27FC236}">
                <a16:creationId xmlns:a16="http://schemas.microsoft.com/office/drawing/2014/main" id="{7BF74339-8C7A-E387-E676-BF57DC16A6B6}"/>
              </a:ext>
            </a:extLst>
          </p:cNvPr>
          <p:cNvSpPr txBox="1"/>
          <p:nvPr/>
        </p:nvSpPr>
        <p:spPr>
          <a:xfrm>
            <a:off x="1981260" y="2697363"/>
            <a:ext cx="7696139" cy="65956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Ziel: </a:t>
            </a:r>
            <a:r>
              <a:rPr lang="de-DE" sz="2400">
                <a:solidFill>
                  <a:srgbClr val="FFFFFF"/>
                </a:solidFill>
                <a:latin typeface="Poppins"/>
                <a:ea typeface="Open Sans"/>
                <a:cs typeface="Poppins"/>
                <a:sym typeface="Open Sans"/>
              </a:rPr>
              <a:t>Bestimmung der Anzahl Schichten und  Anzahl Neuronen</a:t>
            </a: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  <a:sym typeface="Open Sans"/>
              </a:rPr>
              <a:t>Variation der Schichten: 1 Schicht vs. 2 Schichten vs. 3 Schichten</a:t>
            </a: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  <a:sym typeface="Open Sans"/>
              </a:rPr>
              <a:t>Variation der Neuronen (8 – 128)</a:t>
            </a: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de-DE" sz="2400" b="1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  <a:sym typeface="Open Sans"/>
              </a:rPr>
              <a:t>Ergebnis</a:t>
            </a: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  <a:sym typeface="Open Sans"/>
              </a:rPr>
              <a:t>2 Schichten am besten mit jeweils 32 Neuronen</a:t>
            </a: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  <a:sym typeface="Open Sans"/>
              </a:rPr>
              <a:t>Weniger Neuronen /Schichten =&gt; zu geringe Performance</a:t>
            </a:r>
          </a:p>
          <a:p>
            <a:pPr marL="342900" indent="-342900" algn="l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FFFFFF"/>
                </a:solidFill>
                <a:latin typeface="Poppins" panose="00000500000000000000" pitchFamily="2" charset="0"/>
                <a:ea typeface="Open Sans"/>
                <a:cs typeface="Poppins" panose="00000500000000000000" pitchFamily="2" charset="0"/>
                <a:sym typeface="Open Sans"/>
              </a:rPr>
              <a:t>Mehr Neuronen / Schichten =&gt; Parameterzahl steigt überproportional</a:t>
            </a: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de-DE" sz="2400" b="1">
              <a:solidFill>
                <a:srgbClr val="FFFFFF"/>
              </a:solidFill>
              <a:latin typeface="Poppins" panose="00000500000000000000" pitchFamily="2" charset="0"/>
              <a:ea typeface="Open Sans"/>
              <a:cs typeface="Poppins" panose="00000500000000000000" pitchFamily="2" charset="0"/>
            </a:endParaRPr>
          </a:p>
        </p:txBody>
      </p:sp>
      <p:pic>
        <p:nvPicPr>
          <p:cNvPr id="9" name="Grafik 8" descr="Ein Bild, das Text, Reihe, Diagramm, Screenshot enthält.&#10;&#10;KI-generierte Inhalte können fehlerhaft sein.">
            <a:extLst>
              <a:ext uri="{FF2B5EF4-FFF2-40B4-BE49-F238E27FC236}">
                <a16:creationId xmlns:a16="http://schemas.microsoft.com/office/drawing/2014/main" id="{2BB2705B-03C5-6A5F-4EF4-C0FE040AF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7966" y="3133397"/>
            <a:ext cx="7698827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80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5f5970c-83ee-4e79-9a1e-eaf2157b9c1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40B16D59E42CF4095A6BDDBB5D0039C" ma:contentTypeVersion="5" ma:contentTypeDescription="Ein neues Dokument erstellen." ma:contentTypeScope="" ma:versionID="68f7624f723d96f2493489cd3eed9c0f">
  <xsd:schema xmlns:xsd="http://www.w3.org/2001/XMLSchema" xmlns:xs="http://www.w3.org/2001/XMLSchema" xmlns:p="http://schemas.microsoft.com/office/2006/metadata/properties" xmlns:ns3="15f5970c-83ee-4e79-9a1e-eaf2157b9c14" targetNamespace="http://schemas.microsoft.com/office/2006/metadata/properties" ma:root="true" ma:fieldsID="6ecec049e21217c43e48e222ad9487b5" ns3:_="">
    <xsd:import namespace="15f5970c-83ee-4e79-9a1e-eaf2157b9c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f5970c-83ee-4e79-9a1e-eaf2157b9c1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F5607DC-DF92-4F02-BCAD-5B4A7B6BAB27}">
  <ds:schemaRefs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15f5970c-83ee-4e79-9a1e-eaf2157b9c14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02A16114-6DD4-49B0-9112-81D5A1EB4A8F}">
  <ds:schemaRefs>
    <ds:schemaRef ds:uri="15f5970c-83ee-4e79-9a1e-eaf2157b9c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B1A056A8-5A2A-4DE4-BDAE-5B1E06FFD8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982</Words>
  <Application>Microsoft Office PowerPoint</Application>
  <PresentationFormat>Benutzerdefiniert</PresentationFormat>
  <Paragraphs>219</Paragraphs>
  <Slides>30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38" baseType="lpstr">
      <vt:lpstr>Open Sans Bold</vt:lpstr>
      <vt:lpstr>Poppins</vt:lpstr>
      <vt:lpstr>Bebas Neue Cyrillic</vt:lpstr>
      <vt:lpstr>Calibri</vt:lpstr>
      <vt:lpstr>Arial</vt:lpstr>
      <vt:lpstr>Calibri,Sans-Serif</vt:lpstr>
      <vt:lpstr>Aptos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Sofya Midler</dc:creator>
  <cp:lastModifiedBy>midlers.wwi23</cp:lastModifiedBy>
  <cp:revision>1</cp:revision>
  <dcterms:created xsi:type="dcterms:W3CDTF">2006-08-16T00:00:00Z</dcterms:created>
  <dcterms:modified xsi:type="dcterms:W3CDTF">2025-09-14T19:34:43Z</dcterms:modified>
  <dc:identifier>DAGy3WnoeUI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0x010100840B16D59E42CF4095A6BDDBB5D0039C</vt:lpwstr>
  </property>
</Properties>
</file>